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8"/>
  </p:notesMasterIdLst>
  <p:sldIdLst>
    <p:sldId id="259" r:id="rId2"/>
    <p:sldId id="292" r:id="rId3"/>
    <p:sldId id="261" r:id="rId4"/>
    <p:sldId id="265" r:id="rId5"/>
    <p:sldId id="293" r:id="rId6"/>
    <p:sldId id="279" r:id="rId7"/>
    <p:sldId id="304" r:id="rId8"/>
    <p:sldId id="294" r:id="rId9"/>
    <p:sldId id="277" r:id="rId10"/>
    <p:sldId id="275" r:id="rId11"/>
    <p:sldId id="295" r:id="rId12"/>
    <p:sldId id="273" r:id="rId13"/>
    <p:sldId id="289" r:id="rId14"/>
    <p:sldId id="296" r:id="rId15"/>
    <p:sldId id="300" r:id="rId16"/>
    <p:sldId id="3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2BF500-FB26-4C21-B3F1-743F319DFB6B}" v="1" dt="2026-05-26T02:49:47.8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484" autoAdjust="0"/>
  </p:normalViewPr>
  <p:slideViewPr>
    <p:cSldViewPr snapToGrid="0">
      <p:cViewPr varScale="1">
        <p:scale>
          <a:sx n="76" d="100"/>
          <a:sy n="76" d="100"/>
        </p:scale>
        <p:origin x="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Howard" userId="ce78212dbe75d263" providerId="LiveId" clId="{5CDF3148-ED8E-4337-8B48-BCAC258F5F0E}"/>
    <pc:docChg chg="custSel delSld modSld">
      <pc:chgData name="Thomas Howard" userId="ce78212dbe75d263" providerId="LiveId" clId="{5CDF3148-ED8E-4337-8B48-BCAC258F5F0E}" dt="2026-05-26T02:59:23.825" v="42" actId="2696"/>
      <pc:docMkLst>
        <pc:docMk/>
      </pc:docMkLst>
      <pc:sldChg chg="modSp mod">
        <pc:chgData name="Thomas Howard" userId="ce78212dbe75d263" providerId="LiveId" clId="{5CDF3148-ED8E-4337-8B48-BCAC258F5F0E}" dt="2026-05-26T02:50:13.471" v="18" actId="20577"/>
        <pc:sldMkLst>
          <pc:docMk/>
          <pc:sldMk cId="1512504624" sldId="261"/>
        </pc:sldMkLst>
        <pc:spChg chg="mod">
          <ac:chgData name="Thomas Howard" userId="ce78212dbe75d263" providerId="LiveId" clId="{5CDF3148-ED8E-4337-8B48-BCAC258F5F0E}" dt="2026-05-26T02:50:13.471" v="18" actId="20577"/>
          <ac:spMkLst>
            <pc:docMk/>
            <pc:sldMk cId="1512504624" sldId="261"/>
            <ac:spMk id="13" creationId="{BE5111FC-E704-DF8E-6D66-CC8A7B91EAE4}"/>
          </ac:spMkLst>
        </pc:spChg>
      </pc:sldChg>
      <pc:sldChg chg="modSp mod">
        <pc:chgData name="Thomas Howard" userId="ce78212dbe75d263" providerId="LiveId" clId="{5CDF3148-ED8E-4337-8B48-BCAC258F5F0E}" dt="2026-05-26T02:52:50.780" v="30" actId="20577"/>
        <pc:sldMkLst>
          <pc:docMk/>
          <pc:sldMk cId="3339455059" sldId="275"/>
        </pc:sldMkLst>
        <pc:spChg chg="mod">
          <ac:chgData name="Thomas Howard" userId="ce78212dbe75d263" providerId="LiveId" clId="{5CDF3148-ED8E-4337-8B48-BCAC258F5F0E}" dt="2026-05-26T02:52:50.780" v="30" actId="20577"/>
          <ac:spMkLst>
            <pc:docMk/>
            <pc:sldMk cId="3339455059" sldId="275"/>
            <ac:spMk id="3" creationId="{1583098B-4ECE-4216-4390-EBB1563CBB49}"/>
          </ac:spMkLst>
        </pc:spChg>
      </pc:sldChg>
      <pc:sldChg chg="del">
        <pc:chgData name="Thomas Howard" userId="ce78212dbe75d263" providerId="LiveId" clId="{5CDF3148-ED8E-4337-8B48-BCAC258F5F0E}" dt="2026-05-26T02:51:31.817" v="19" actId="2696"/>
        <pc:sldMkLst>
          <pc:docMk/>
          <pc:sldMk cId="3726467547" sldId="281"/>
        </pc:sldMkLst>
      </pc:sldChg>
      <pc:sldChg chg="del">
        <pc:chgData name="Thomas Howard" userId="ce78212dbe75d263" providerId="LiveId" clId="{5CDF3148-ED8E-4337-8B48-BCAC258F5F0E}" dt="2026-05-26T02:57:19.435" v="39" actId="2696"/>
        <pc:sldMkLst>
          <pc:docMk/>
          <pc:sldMk cId="3540103347" sldId="299"/>
        </pc:sldMkLst>
      </pc:sldChg>
      <pc:sldChg chg="modSp mod modClrScheme chgLayout">
        <pc:chgData name="Thomas Howard" userId="ce78212dbe75d263" providerId="LiveId" clId="{5CDF3148-ED8E-4337-8B48-BCAC258F5F0E}" dt="2026-05-26T02:58:53.721" v="41" actId="20577"/>
        <pc:sldMkLst>
          <pc:docMk/>
          <pc:sldMk cId="1869361036" sldId="300"/>
        </pc:sldMkLst>
        <pc:spChg chg="mod">
          <ac:chgData name="Thomas Howard" userId="ce78212dbe75d263" providerId="LiveId" clId="{5CDF3148-ED8E-4337-8B48-BCAC258F5F0E}" dt="2026-05-26T02:58:24.745" v="40" actId="26606"/>
          <ac:spMkLst>
            <pc:docMk/>
            <pc:sldMk cId="1869361036" sldId="300"/>
            <ac:spMk id="2" creationId="{474CC295-2CB5-E385-911C-12CC53395D00}"/>
          </ac:spMkLst>
        </pc:spChg>
        <pc:graphicFrameChg chg="mod modGraphic">
          <ac:chgData name="Thomas Howard" userId="ce78212dbe75d263" providerId="LiveId" clId="{5CDF3148-ED8E-4337-8B48-BCAC258F5F0E}" dt="2026-05-26T02:58:53.721" v="41" actId="20577"/>
          <ac:graphicFrameMkLst>
            <pc:docMk/>
            <pc:sldMk cId="1869361036" sldId="300"/>
            <ac:graphicFrameMk id="5" creationId="{DBCF4711-07BF-827B-25A6-2E19D4907B0B}"/>
          </ac:graphicFrameMkLst>
        </pc:graphicFrameChg>
      </pc:sldChg>
      <pc:sldChg chg="modSp del mod">
        <pc:chgData name="Thomas Howard" userId="ce78212dbe75d263" providerId="LiveId" clId="{5CDF3148-ED8E-4337-8B48-BCAC258F5F0E}" dt="2026-05-26T02:59:23.825" v="42" actId="2696"/>
        <pc:sldMkLst>
          <pc:docMk/>
          <pc:sldMk cId="4013491318" sldId="305"/>
        </pc:sldMkLst>
        <pc:spChg chg="mod">
          <ac:chgData name="Thomas Howard" userId="ce78212dbe75d263" providerId="LiveId" clId="{5CDF3148-ED8E-4337-8B48-BCAC258F5F0E}" dt="2026-05-26T02:56:54.447" v="36" actId="1076"/>
          <ac:spMkLst>
            <pc:docMk/>
            <pc:sldMk cId="4013491318" sldId="305"/>
            <ac:spMk id="2" creationId="{71A58F7E-62B2-51A1-D494-31C798F1C648}"/>
          </ac:spMkLst>
        </pc:spChg>
        <pc:spChg chg="mod">
          <ac:chgData name="Thomas Howard" userId="ce78212dbe75d263" providerId="LiveId" clId="{5CDF3148-ED8E-4337-8B48-BCAC258F5F0E}" dt="2026-05-26T02:57:08.383" v="38" actId="14100"/>
          <ac:spMkLst>
            <pc:docMk/>
            <pc:sldMk cId="4013491318" sldId="305"/>
            <ac:spMk id="3" creationId="{709B1F12-DCC6-D5D4-920E-EF62A07638A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AAEA72-5FDF-4012-AEAB-5169F16D440D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1F0FAEA-CFD4-45B8-89E3-594E944A9220}">
      <dgm:prSet/>
      <dgm:spPr/>
      <dgm:t>
        <a:bodyPr/>
        <a:lstStyle/>
        <a:p>
          <a:r>
            <a:rPr lang="en-US" dirty="0"/>
            <a:t>Founder: Thomas Howard</a:t>
          </a:r>
        </a:p>
      </dgm:t>
    </dgm:pt>
    <dgm:pt modelId="{8480BE80-F757-468E-9697-356EDFC902A8}" type="parTrans" cxnId="{334314F9-72E7-4DC3-AE6F-DAC46F86EFB1}">
      <dgm:prSet/>
      <dgm:spPr/>
      <dgm:t>
        <a:bodyPr/>
        <a:lstStyle/>
        <a:p>
          <a:endParaRPr lang="en-US"/>
        </a:p>
      </dgm:t>
    </dgm:pt>
    <dgm:pt modelId="{9FEAF3B0-8683-461B-877A-5A616FC9D92C}" type="sibTrans" cxnId="{334314F9-72E7-4DC3-AE6F-DAC46F86EFB1}">
      <dgm:prSet/>
      <dgm:spPr/>
      <dgm:t>
        <a:bodyPr/>
        <a:lstStyle/>
        <a:p>
          <a:endParaRPr lang="en-US"/>
        </a:p>
      </dgm:t>
    </dgm:pt>
    <dgm:pt modelId="{003AE558-7EFA-4C25-8C67-988D2AC97147}">
      <dgm:prSet/>
      <dgm:spPr/>
      <dgm:t>
        <a:bodyPr/>
        <a:lstStyle/>
        <a:p>
          <a:r>
            <a:rPr lang="en-US"/>
            <a:t>Inspired by: Sheila’s ongoing fight and survival</a:t>
          </a:r>
        </a:p>
      </dgm:t>
    </dgm:pt>
    <dgm:pt modelId="{2E18FDB7-94AB-4C0C-8B2A-E178C3B61AF8}" type="parTrans" cxnId="{E3C1E122-4147-41C6-A36B-02F56FFBC055}">
      <dgm:prSet/>
      <dgm:spPr/>
      <dgm:t>
        <a:bodyPr/>
        <a:lstStyle/>
        <a:p>
          <a:endParaRPr lang="en-US"/>
        </a:p>
      </dgm:t>
    </dgm:pt>
    <dgm:pt modelId="{2787AAFD-A75B-4BCA-9FA6-DCF4C69BCCD6}" type="sibTrans" cxnId="{E3C1E122-4147-41C6-A36B-02F56FFBC055}">
      <dgm:prSet/>
      <dgm:spPr/>
      <dgm:t>
        <a:bodyPr/>
        <a:lstStyle/>
        <a:p>
          <a:endParaRPr lang="en-US"/>
        </a:p>
      </dgm:t>
    </dgm:pt>
    <dgm:pt modelId="{74DD1834-5A2B-4428-81D4-A8C4076E2A29}">
      <dgm:prSet/>
      <dgm:spPr/>
      <dgm:t>
        <a:bodyPr/>
        <a:lstStyle/>
        <a:p>
          <a:r>
            <a:rPr lang="en-US"/>
            <a:t>Location: Rancho Mirage, CA</a:t>
          </a:r>
        </a:p>
      </dgm:t>
    </dgm:pt>
    <dgm:pt modelId="{2C9278F6-CA06-45AE-A7DA-EE62A4ACC76D}" type="parTrans" cxnId="{2E21FD0B-E474-45FF-A5DF-C9BEF1079235}">
      <dgm:prSet/>
      <dgm:spPr/>
      <dgm:t>
        <a:bodyPr/>
        <a:lstStyle/>
        <a:p>
          <a:endParaRPr lang="en-US"/>
        </a:p>
      </dgm:t>
    </dgm:pt>
    <dgm:pt modelId="{7A7D5281-F40D-41A9-86E6-DA2E347BC4DB}" type="sibTrans" cxnId="{2E21FD0B-E474-45FF-A5DF-C9BEF1079235}">
      <dgm:prSet/>
      <dgm:spPr/>
      <dgm:t>
        <a:bodyPr/>
        <a:lstStyle/>
        <a:p>
          <a:endParaRPr lang="en-US"/>
        </a:p>
      </dgm:t>
    </dgm:pt>
    <dgm:pt modelId="{F6670E9F-28FD-46F0-94BA-0698F32B5E56}">
      <dgm:prSet/>
      <dgm:spPr/>
      <dgm:t>
        <a:bodyPr/>
        <a:lstStyle/>
        <a:p>
          <a:r>
            <a:rPr lang="en-US" dirty="0"/>
            <a:t>Email: Thomas@fillthegapsinlungcancer.com</a:t>
          </a:r>
        </a:p>
      </dgm:t>
    </dgm:pt>
    <dgm:pt modelId="{BA81A464-D005-4251-B85E-A10A83A8BEE0}" type="parTrans" cxnId="{90F220D5-443B-4DE0-B226-4FF47481A7AE}">
      <dgm:prSet/>
      <dgm:spPr/>
      <dgm:t>
        <a:bodyPr/>
        <a:lstStyle/>
        <a:p>
          <a:endParaRPr lang="en-US"/>
        </a:p>
      </dgm:t>
    </dgm:pt>
    <dgm:pt modelId="{03CFF995-150F-4091-8ED3-CEECCDA6B796}" type="sibTrans" cxnId="{90F220D5-443B-4DE0-B226-4FF47481A7AE}">
      <dgm:prSet/>
      <dgm:spPr/>
      <dgm:t>
        <a:bodyPr/>
        <a:lstStyle/>
        <a:p>
          <a:endParaRPr lang="en-US"/>
        </a:p>
      </dgm:t>
    </dgm:pt>
    <dgm:pt modelId="{1194E8A7-1D2A-4FE7-9F91-416BF8454E03}">
      <dgm:prSet/>
      <dgm:spPr/>
      <dgm:t>
        <a:bodyPr/>
        <a:lstStyle/>
        <a:p>
          <a:r>
            <a:rPr lang="en-US" dirty="0"/>
            <a:t>Website: www.fillthegapsinlungcancer.com</a:t>
          </a:r>
        </a:p>
      </dgm:t>
    </dgm:pt>
    <dgm:pt modelId="{20C12665-F182-46A3-898F-33E1608815FC}" type="parTrans" cxnId="{A6FDC472-F3E1-487C-B3C8-C7A048D57B06}">
      <dgm:prSet/>
      <dgm:spPr/>
      <dgm:t>
        <a:bodyPr/>
        <a:lstStyle/>
        <a:p>
          <a:endParaRPr lang="en-US"/>
        </a:p>
      </dgm:t>
    </dgm:pt>
    <dgm:pt modelId="{3FA29C10-11BF-414D-83C7-1AC729156060}" type="sibTrans" cxnId="{A6FDC472-F3E1-487C-B3C8-C7A048D57B06}">
      <dgm:prSet/>
      <dgm:spPr/>
      <dgm:t>
        <a:bodyPr/>
        <a:lstStyle/>
        <a:p>
          <a:endParaRPr lang="en-US"/>
        </a:p>
      </dgm:t>
    </dgm:pt>
    <dgm:pt modelId="{DD9952F6-326D-412D-AC5B-63912B37F81C}" type="pres">
      <dgm:prSet presAssocID="{EDAAEA72-5FDF-4012-AEAB-5169F16D440D}" presName="vert0" presStyleCnt="0">
        <dgm:presLayoutVars>
          <dgm:dir/>
          <dgm:animOne val="branch"/>
          <dgm:animLvl val="lvl"/>
        </dgm:presLayoutVars>
      </dgm:prSet>
      <dgm:spPr/>
    </dgm:pt>
    <dgm:pt modelId="{7E8AF6CA-F941-45DA-AD05-A075BAE1129F}" type="pres">
      <dgm:prSet presAssocID="{91F0FAEA-CFD4-45B8-89E3-594E944A9220}" presName="thickLine" presStyleLbl="alignNode1" presStyleIdx="0" presStyleCnt="5"/>
      <dgm:spPr/>
    </dgm:pt>
    <dgm:pt modelId="{C52CB36F-9B94-4DF2-9E3F-AFFEC011CB01}" type="pres">
      <dgm:prSet presAssocID="{91F0FAEA-CFD4-45B8-89E3-594E944A9220}" presName="horz1" presStyleCnt="0"/>
      <dgm:spPr/>
    </dgm:pt>
    <dgm:pt modelId="{D437E843-ED2A-4706-B82E-C95D41990921}" type="pres">
      <dgm:prSet presAssocID="{91F0FAEA-CFD4-45B8-89E3-594E944A9220}" presName="tx1" presStyleLbl="revTx" presStyleIdx="0" presStyleCnt="5"/>
      <dgm:spPr/>
    </dgm:pt>
    <dgm:pt modelId="{452D88E6-3FA3-4AD4-A2FE-841F596487FB}" type="pres">
      <dgm:prSet presAssocID="{91F0FAEA-CFD4-45B8-89E3-594E944A9220}" presName="vert1" presStyleCnt="0"/>
      <dgm:spPr/>
    </dgm:pt>
    <dgm:pt modelId="{573E48FA-E150-477D-90A5-138135A67FD0}" type="pres">
      <dgm:prSet presAssocID="{003AE558-7EFA-4C25-8C67-988D2AC97147}" presName="thickLine" presStyleLbl="alignNode1" presStyleIdx="1" presStyleCnt="5"/>
      <dgm:spPr/>
    </dgm:pt>
    <dgm:pt modelId="{7B5A383E-6874-46D7-B4D0-192EB5BD6378}" type="pres">
      <dgm:prSet presAssocID="{003AE558-7EFA-4C25-8C67-988D2AC97147}" presName="horz1" presStyleCnt="0"/>
      <dgm:spPr/>
    </dgm:pt>
    <dgm:pt modelId="{D9209F12-8AED-441A-B814-3515480B0EA6}" type="pres">
      <dgm:prSet presAssocID="{003AE558-7EFA-4C25-8C67-988D2AC97147}" presName="tx1" presStyleLbl="revTx" presStyleIdx="1" presStyleCnt="5"/>
      <dgm:spPr/>
    </dgm:pt>
    <dgm:pt modelId="{CB154EBB-F45E-482E-96C5-5689329292F1}" type="pres">
      <dgm:prSet presAssocID="{003AE558-7EFA-4C25-8C67-988D2AC97147}" presName="vert1" presStyleCnt="0"/>
      <dgm:spPr/>
    </dgm:pt>
    <dgm:pt modelId="{82B2C19B-4D3B-4CD6-9367-FC9642A5CB48}" type="pres">
      <dgm:prSet presAssocID="{74DD1834-5A2B-4428-81D4-A8C4076E2A29}" presName="thickLine" presStyleLbl="alignNode1" presStyleIdx="2" presStyleCnt="5"/>
      <dgm:spPr/>
    </dgm:pt>
    <dgm:pt modelId="{83679213-6C1B-478D-9A90-9357F483F4FC}" type="pres">
      <dgm:prSet presAssocID="{74DD1834-5A2B-4428-81D4-A8C4076E2A29}" presName="horz1" presStyleCnt="0"/>
      <dgm:spPr/>
    </dgm:pt>
    <dgm:pt modelId="{5027E365-72CD-4AD6-87C9-51DB4AF11721}" type="pres">
      <dgm:prSet presAssocID="{74DD1834-5A2B-4428-81D4-A8C4076E2A29}" presName="tx1" presStyleLbl="revTx" presStyleIdx="2" presStyleCnt="5"/>
      <dgm:spPr/>
    </dgm:pt>
    <dgm:pt modelId="{01869383-E7D4-4073-85EF-3478FD4F6348}" type="pres">
      <dgm:prSet presAssocID="{74DD1834-5A2B-4428-81D4-A8C4076E2A29}" presName="vert1" presStyleCnt="0"/>
      <dgm:spPr/>
    </dgm:pt>
    <dgm:pt modelId="{507D70D7-DDEB-4DBB-AB13-C17DF4F96BC6}" type="pres">
      <dgm:prSet presAssocID="{F6670E9F-28FD-46F0-94BA-0698F32B5E56}" presName="thickLine" presStyleLbl="alignNode1" presStyleIdx="3" presStyleCnt="5"/>
      <dgm:spPr/>
    </dgm:pt>
    <dgm:pt modelId="{F01DC99B-DA44-4AE6-BCD0-D907822F8E9E}" type="pres">
      <dgm:prSet presAssocID="{F6670E9F-28FD-46F0-94BA-0698F32B5E56}" presName="horz1" presStyleCnt="0"/>
      <dgm:spPr/>
    </dgm:pt>
    <dgm:pt modelId="{1691DAFA-0244-44B0-91D3-EC3120C6307E}" type="pres">
      <dgm:prSet presAssocID="{F6670E9F-28FD-46F0-94BA-0698F32B5E56}" presName="tx1" presStyleLbl="revTx" presStyleIdx="3" presStyleCnt="5"/>
      <dgm:spPr/>
    </dgm:pt>
    <dgm:pt modelId="{B8738036-53E2-4CBD-8821-4528C313D3E2}" type="pres">
      <dgm:prSet presAssocID="{F6670E9F-28FD-46F0-94BA-0698F32B5E56}" presName="vert1" presStyleCnt="0"/>
      <dgm:spPr/>
    </dgm:pt>
    <dgm:pt modelId="{90176097-435C-42C0-9872-47FA91346398}" type="pres">
      <dgm:prSet presAssocID="{1194E8A7-1D2A-4FE7-9F91-416BF8454E03}" presName="thickLine" presStyleLbl="alignNode1" presStyleIdx="4" presStyleCnt="5"/>
      <dgm:spPr/>
    </dgm:pt>
    <dgm:pt modelId="{8F4BDB8E-BA89-42A1-967E-6AC02D0B73E8}" type="pres">
      <dgm:prSet presAssocID="{1194E8A7-1D2A-4FE7-9F91-416BF8454E03}" presName="horz1" presStyleCnt="0"/>
      <dgm:spPr/>
    </dgm:pt>
    <dgm:pt modelId="{3D6F2083-2C39-4142-833E-E37315A31D18}" type="pres">
      <dgm:prSet presAssocID="{1194E8A7-1D2A-4FE7-9F91-416BF8454E03}" presName="tx1" presStyleLbl="revTx" presStyleIdx="4" presStyleCnt="5"/>
      <dgm:spPr/>
    </dgm:pt>
    <dgm:pt modelId="{3664A229-5879-41BE-B3AE-159002A5C8DD}" type="pres">
      <dgm:prSet presAssocID="{1194E8A7-1D2A-4FE7-9F91-416BF8454E03}" presName="vert1" presStyleCnt="0"/>
      <dgm:spPr/>
    </dgm:pt>
  </dgm:ptLst>
  <dgm:cxnLst>
    <dgm:cxn modelId="{2E21FD0B-E474-45FF-A5DF-C9BEF1079235}" srcId="{EDAAEA72-5FDF-4012-AEAB-5169F16D440D}" destId="{74DD1834-5A2B-4428-81D4-A8C4076E2A29}" srcOrd="2" destOrd="0" parTransId="{2C9278F6-CA06-45AE-A7DA-EE62A4ACC76D}" sibTransId="{7A7D5281-F40D-41A9-86E6-DA2E347BC4DB}"/>
    <dgm:cxn modelId="{FAD60E18-D689-41CB-A88B-34E46C9282AF}" type="presOf" srcId="{F6670E9F-28FD-46F0-94BA-0698F32B5E56}" destId="{1691DAFA-0244-44B0-91D3-EC3120C6307E}" srcOrd="0" destOrd="0" presId="urn:microsoft.com/office/officeart/2008/layout/LinedList"/>
    <dgm:cxn modelId="{E3C1E122-4147-41C6-A36B-02F56FFBC055}" srcId="{EDAAEA72-5FDF-4012-AEAB-5169F16D440D}" destId="{003AE558-7EFA-4C25-8C67-988D2AC97147}" srcOrd="1" destOrd="0" parTransId="{2E18FDB7-94AB-4C0C-8B2A-E178C3B61AF8}" sibTransId="{2787AAFD-A75B-4BCA-9FA6-DCF4C69BCCD6}"/>
    <dgm:cxn modelId="{A6FDC472-F3E1-487C-B3C8-C7A048D57B06}" srcId="{EDAAEA72-5FDF-4012-AEAB-5169F16D440D}" destId="{1194E8A7-1D2A-4FE7-9F91-416BF8454E03}" srcOrd="4" destOrd="0" parTransId="{20C12665-F182-46A3-898F-33E1608815FC}" sibTransId="{3FA29C10-11BF-414D-83C7-1AC729156060}"/>
    <dgm:cxn modelId="{17D8B892-637A-4259-9151-347F7279B284}" type="presOf" srcId="{1194E8A7-1D2A-4FE7-9F91-416BF8454E03}" destId="{3D6F2083-2C39-4142-833E-E37315A31D18}" srcOrd="0" destOrd="0" presId="urn:microsoft.com/office/officeart/2008/layout/LinedList"/>
    <dgm:cxn modelId="{145C339F-7750-4A29-B9F2-1C0A27E37A24}" type="presOf" srcId="{91F0FAEA-CFD4-45B8-89E3-594E944A9220}" destId="{D437E843-ED2A-4706-B82E-C95D41990921}" srcOrd="0" destOrd="0" presId="urn:microsoft.com/office/officeart/2008/layout/LinedList"/>
    <dgm:cxn modelId="{40EB6FAD-43DB-464C-86E3-FFB9C6BA7183}" type="presOf" srcId="{003AE558-7EFA-4C25-8C67-988D2AC97147}" destId="{D9209F12-8AED-441A-B814-3515480B0EA6}" srcOrd="0" destOrd="0" presId="urn:microsoft.com/office/officeart/2008/layout/LinedList"/>
    <dgm:cxn modelId="{E72D43BB-120F-42EC-B533-E42674A94218}" type="presOf" srcId="{74DD1834-5A2B-4428-81D4-A8C4076E2A29}" destId="{5027E365-72CD-4AD6-87C9-51DB4AF11721}" srcOrd="0" destOrd="0" presId="urn:microsoft.com/office/officeart/2008/layout/LinedList"/>
    <dgm:cxn modelId="{90F220D5-443B-4DE0-B226-4FF47481A7AE}" srcId="{EDAAEA72-5FDF-4012-AEAB-5169F16D440D}" destId="{F6670E9F-28FD-46F0-94BA-0698F32B5E56}" srcOrd="3" destOrd="0" parTransId="{BA81A464-D005-4251-B85E-A10A83A8BEE0}" sibTransId="{03CFF995-150F-4091-8ED3-CEECCDA6B796}"/>
    <dgm:cxn modelId="{5D47D9DE-09FC-4E6F-A464-F3D92F78408F}" type="presOf" srcId="{EDAAEA72-5FDF-4012-AEAB-5169F16D440D}" destId="{DD9952F6-326D-412D-AC5B-63912B37F81C}" srcOrd="0" destOrd="0" presId="urn:microsoft.com/office/officeart/2008/layout/LinedList"/>
    <dgm:cxn modelId="{334314F9-72E7-4DC3-AE6F-DAC46F86EFB1}" srcId="{EDAAEA72-5FDF-4012-AEAB-5169F16D440D}" destId="{91F0FAEA-CFD4-45B8-89E3-594E944A9220}" srcOrd="0" destOrd="0" parTransId="{8480BE80-F757-468E-9697-356EDFC902A8}" sibTransId="{9FEAF3B0-8683-461B-877A-5A616FC9D92C}"/>
    <dgm:cxn modelId="{AE5B2388-2CDF-4111-9204-56D6F075BC95}" type="presParOf" srcId="{DD9952F6-326D-412D-AC5B-63912B37F81C}" destId="{7E8AF6CA-F941-45DA-AD05-A075BAE1129F}" srcOrd="0" destOrd="0" presId="urn:microsoft.com/office/officeart/2008/layout/LinedList"/>
    <dgm:cxn modelId="{921B63E2-FFFF-49C0-99FD-4E6AADE02DED}" type="presParOf" srcId="{DD9952F6-326D-412D-AC5B-63912B37F81C}" destId="{C52CB36F-9B94-4DF2-9E3F-AFFEC011CB01}" srcOrd="1" destOrd="0" presId="urn:microsoft.com/office/officeart/2008/layout/LinedList"/>
    <dgm:cxn modelId="{D0C05FEB-44DD-4CC4-B96B-BDF4FE3F1946}" type="presParOf" srcId="{C52CB36F-9B94-4DF2-9E3F-AFFEC011CB01}" destId="{D437E843-ED2A-4706-B82E-C95D41990921}" srcOrd="0" destOrd="0" presId="urn:microsoft.com/office/officeart/2008/layout/LinedList"/>
    <dgm:cxn modelId="{11562451-8549-46BC-AC9F-1A3C1E611F83}" type="presParOf" srcId="{C52CB36F-9B94-4DF2-9E3F-AFFEC011CB01}" destId="{452D88E6-3FA3-4AD4-A2FE-841F596487FB}" srcOrd="1" destOrd="0" presId="urn:microsoft.com/office/officeart/2008/layout/LinedList"/>
    <dgm:cxn modelId="{97847EBE-834C-43F7-808F-F32C3B043EAA}" type="presParOf" srcId="{DD9952F6-326D-412D-AC5B-63912B37F81C}" destId="{573E48FA-E150-477D-90A5-138135A67FD0}" srcOrd="2" destOrd="0" presId="urn:microsoft.com/office/officeart/2008/layout/LinedList"/>
    <dgm:cxn modelId="{EA6B2668-AD65-4036-9454-60055DC14840}" type="presParOf" srcId="{DD9952F6-326D-412D-AC5B-63912B37F81C}" destId="{7B5A383E-6874-46D7-B4D0-192EB5BD6378}" srcOrd="3" destOrd="0" presId="urn:microsoft.com/office/officeart/2008/layout/LinedList"/>
    <dgm:cxn modelId="{4A4E30F2-E6ED-4DD9-84CE-614802BF2086}" type="presParOf" srcId="{7B5A383E-6874-46D7-B4D0-192EB5BD6378}" destId="{D9209F12-8AED-441A-B814-3515480B0EA6}" srcOrd="0" destOrd="0" presId="urn:microsoft.com/office/officeart/2008/layout/LinedList"/>
    <dgm:cxn modelId="{7D59E916-5ADD-4D0F-9BAB-0751A55F446E}" type="presParOf" srcId="{7B5A383E-6874-46D7-B4D0-192EB5BD6378}" destId="{CB154EBB-F45E-482E-96C5-5689329292F1}" srcOrd="1" destOrd="0" presId="urn:microsoft.com/office/officeart/2008/layout/LinedList"/>
    <dgm:cxn modelId="{E6873183-8410-4A15-8BFF-BFC526B8A8A0}" type="presParOf" srcId="{DD9952F6-326D-412D-AC5B-63912B37F81C}" destId="{82B2C19B-4D3B-4CD6-9367-FC9642A5CB48}" srcOrd="4" destOrd="0" presId="urn:microsoft.com/office/officeart/2008/layout/LinedList"/>
    <dgm:cxn modelId="{811EF503-D638-4CDC-BFDE-C52FF3239494}" type="presParOf" srcId="{DD9952F6-326D-412D-AC5B-63912B37F81C}" destId="{83679213-6C1B-478D-9A90-9357F483F4FC}" srcOrd="5" destOrd="0" presId="urn:microsoft.com/office/officeart/2008/layout/LinedList"/>
    <dgm:cxn modelId="{A3DEF80B-B372-4E42-ABAF-D7566DB10294}" type="presParOf" srcId="{83679213-6C1B-478D-9A90-9357F483F4FC}" destId="{5027E365-72CD-4AD6-87C9-51DB4AF11721}" srcOrd="0" destOrd="0" presId="urn:microsoft.com/office/officeart/2008/layout/LinedList"/>
    <dgm:cxn modelId="{44DAE287-DDDB-49A7-A892-D6E54FA531C7}" type="presParOf" srcId="{83679213-6C1B-478D-9A90-9357F483F4FC}" destId="{01869383-E7D4-4073-85EF-3478FD4F6348}" srcOrd="1" destOrd="0" presId="urn:microsoft.com/office/officeart/2008/layout/LinedList"/>
    <dgm:cxn modelId="{93C3DED7-A069-48C0-AE8E-32D17B2B0978}" type="presParOf" srcId="{DD9952F6-326D-412D-AC5B-63912B37F81C}" destId="{507D70D7-DDEB-4DBB-AB13-C17DF4F96BC6}" srcOrd="6" destOrd="0" presId="urn:microsoft.com/office/officeart/2008/layout/LinedList"/>
    <dgm:cxn modelId="{C35731A9-E02B-4E52-AC45-1FCDC652E0FE}" type="presParOf" srcId="{DD9952F6-326D-412D-AC5B-63912B37F81C}" destId="{F01DC99B-DA44-4AE6-BCD0-D907822F8E9E}" srcOrd="7" destOrd="0" presId="urn:microsoft.com/office/officeart/2008/layout/LinedList"/>
    <dgm:cxn modelId="{A16C4E31-D1B3-4747-9B83-F1F6950CE60A}" type="presParOf" srcId="{F01DC99B-DA44-4AE6-BCD0-D907822F8E9E}" destId="{1691DAFA-0244-44B0-91D3-EC3120C6307E}" srcOrd="0" destOrd="0" presId="urn:microsoft.com/office/officeart/2008/layout/LinedList"/>
    <dgm:cxn modelId="{82CE9D8E-7704-45D8-8F7A-47257011AF6E}" type="presParOf" srcId="{F01DC99B-DA44-4AE6-BCD0-D907822F8E9E}" destId="{B8738036-53E2-4CBD-8821-4528C313D3E2}" srcOrd="1" destOrd="0" presId="urn:microsoft.com/office/officeart/2008/layout/LinedList"/>
    <dgm:cxn modelId="{0F289C65-EE7C-417F-9526-5C14D6FEBB1F}" type="presParOf" srcId="{DD9952F6-326D-412D-AC5B-63912B37F81C}" destId="{90176097-435C-42C0-9872-47FA91346398}" srcOrd="8" destOrd="0" presId="urn:microsoft.com/office/officeart/2008/layout/LinedList"/>
    <dgm:cxn modelId="{DD6AFC07-EEA8-4F6A-836D-0A5EB0511AFD}" type="presParOf" srcId="{DD9952F6-326D-412D-AC5B-63912B37F81C}" destId="{8F4BDB8E-BA89-42A1-967E-6AC02D0B73E8}" srcOrd="9" destOrd="0" presId="urn:microsoft.com/office/officeart/2008/layout/LinedList"/>
    <dgm:cxn modelId="{7DF579BB-4787-4536-A247-9102B61E831C}" type="presParOf" srcId="{8F4BDB8E-BA89-42A1-967E-6AC02D0B73E8}" destId="{3D6F2083-2C39-4142-833E-E37315A31D18}" srcOrd="0" destOrd="0" presId="urn:microsoft.com/office/officeart/2008/layout/LinedList"/>
    <dgm:cxn modelId="{6411DCEC-A7CE-47E1-9A60-08C0ECE8EF85}" type="presParOf" srcId="{8F4BDB8E-BA89-42A1-967E-6AC02D0B73E8}" destId="{3664A229-5879-41BE-B3AE-159002A5C8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659E76-20E8-4CE8-AC00-E3D06B1F3537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D798FC72-9375-44E6-A474-6C795037C352}">
      <dgm:prSet phldrT="[Text]"/>
      <dgm:spPr/>
      <dgm:t>
        <a:bodyPr/>
        <a:lstStyle/>
        <a:p>
          <a:r>
            <a:rPr lang="en-US" dirty="0"/>
            <a:t>Early Detection</a:t>
          </a:r>
        </a:p>
      </dgm:t>
    </dgm:pt>
    <dgm:pt modelId="{6FEB532D-FD0A-48F4-A9A6-41D22C50154F}" type="parTrans" cxnId="{C3058421-2E30-4D51-8199-87F6048790AE}">
      <dgm:prSet/>
      <dgm:spPr/>
      <dgm:t>
        <a:bodyPr/>
        <a:lstStyle/>
        <a:p>
          <a:endParaRPr lang="en-US"/>
        </a:p>
      </dgm:t>
    </dgm:pt>
    <dgm:pt modelId="{9172F0F6-CB6C-47AB-AF1D-5DD44F500DFF}" type="sibTrans" cxnId="{C3058421-2E30-4D51-8199-87F6048790AE}">
      <dgm:prSet/>
      <dgm:spPr/>
      <dgm:t>
        <a:bodyPr/>
        <a:lstStyle/>
        <a:p>
          <a:endParaRPr lang="en-US"/>
        </a:p>
      </dgm:t>
    </dgm:pt>
    <dgm:pt modelId="{0D714194-BA58-4EAB-A24E-9BA295C9E36B}">
      <dgm:prSet phldrT="[Text]"/>
      <dgm:spPr/>
      <dgm:t>
        <a:bodyPr/>
        <a:lstStyle/>
        <a:p>
          <a:r>
            <a:rPr lang="en-US" dirty="0"/>
            <a:t>Advanced Testing</a:t>
          </a:r>
        </a:p>
      </dgm:t>
    </dgm:pt>
    <dgm:pt modelId="{4AC850A4-3EB9-42E9-AF29-1FEAD1B202A3}" type="parTrans" cxnId="{B61A6A24-4C4E-4803-80E3-EA17F25E25B3}">
      <dgm:prSet/>
      <dgm:spPr/>
      <dgm:t>
        <a:bodyPr/>
        <a:lstStyle/>
        <a:p>
          <a:endParaRPr lang="en-US"/>
        </a:p>
      </dgm:t>
    </dgm:pt>
    <dgm:pt modelId="{746EAC88-45DE-4AB3-AE4C-7145FACA8914}" type="sibTrans" cxnId="{B61A6A24-4C4E-4803-80E3-EA17F25E25B3}">
      <dgm:prSet/>
      <dgm:spPr/>
      <dgm:t>
        <a:bodyPr/>
        <a:lstStyle/>
        <a:p>
          <a:endParaRPr lang="en-US"/>
        </a:p>
      </dgm:t>
    </dgm:pt>
    <dgm:pt modelId="{2EE66956-A5AF-443E-A506-305907BDC938}">
      <dgm:prSet phldrT="[Text]"/>
      <dgm:spPr/>
      <dgm:t>
        <a:bodyPr/>
        <a:lstStyle/>
        <a:p>
          <a:r>
            <a:rPr lang="en-US" dirty="0"/>
            <a:t>Trial Access</a:t>
          </a:r>
        </a:p>
      </dgm:t>
    </dgm:pt>
    <dgm:pt modelId="{B3222315-5C96-4ADA-AB37-2241522238E3}" type="parTrans" cxnId="{F48AEB24-B1BB-4269-B915-50A28494FC3C}">
      <dgm:prSet/>
      <dgm:spPr/>
      <dgm:t>
        <a:bodyPr/>
        <a:lstStyle/>
        <a:p>
          <a:endParaRPr lang="en-US"/>
        </a:p>
      </dgm:t>
    </dgm:pt>
    <dgm:pt modelId="{CF3031ED-B695-4DAE-A1FF-D4F9301FE09A}" type="sibTrans" cxnId="{F48AEB24-B1BB-4269-B915-50A28494FC3C}">
      <dgm:prSet/>
      <dgm:spPr/>
      <dgm:t>
        <a:bodyPr/>
        <a:lstStyle/>
        <a:p>
          <a:endParaRPr lang="en-US"/>
        </a:p>
      </dgm:t>
    </dgm:pt>
    <dgm:pt modelId="{17F26583-F6E9-4A8B-806A-DBB384130475}">
      <dgm:prSet phldrT="[Text]"/>
      <dgm:spPr/>
      <dgm:t>
        <a:bodyPr/>
        <a:lstStyle/>
        <a:p>
          <a:r>
            <a:rPr lang="en-US" dirty="0"/>
            <a:t>Patient Centered Advocate</a:t>
          </a:r>
        </a:p>
      </dgm:t>
    </dgm:pt>
    <dgm:pt modelId="{75889C13-2BF3-45ED-B258-8296163D861F}" type="parTrans" cxnId="{388F3016-45F7-4229-BFD9-B214B198EEB1}">
      <dgm:prSet/>
      <dgm:spPr/>
      <dgm:t>
        <a:bodyPr/>
        <a:lstStyle/>
        <a:p>
          <a:endParaRPr lang="en-US"/>
        </a:p>
      </dgm:t>
    </dgm:pt>
    <dgm:pt modelId="{B839E3ED-6541-491C-A5B9-A80AD021D39C}" type="sibTrans" cxnId="{388F3016-45F7-4229-BFD9-B214B198EEB1}">
      <dgm:prSet/>
      <dgm:spPr/>
      <dgm:t>
        <a:bodyPr/>
        <a:lstStyle/>
        <a:p>
          <a:endParaRPr lang="en-US"/>
        </a:p>
      </dgm:t>
    </dgm:pt>
    <dgm:pt modelId="{96D9EF8E-08D5-4494-AEB9-304736D9FA9F}" type="pres">
      <dgm:prSet presAssocID="{4A659E76-20E8-4CE8-AC00-E3D06B1F3537}" presName="compositeShape" presStyleCnt="0">
        <dgm:presLayoutVars>
          <dgm:chMax val="7"/>
          <dgm:dir/>
          <dgm:resizeHandles val="exact"/>
        </dgm:presLayoutVars>
      </dgm:prSet>
      <dgm:spPr/>
    </dgm:pt>
    <dgm:pt modelId="{6B670AAB-DF24-4061-96E7-FA0B382918A9}" type="pres">
      <dgm:prSet presAssocID="{4A659E76-20E8-4CE8-AC00-E3D06B1F3537}" presName="wedge1" presStyleLbl="node1" presStyleIdx="0" presStyleCnt="4"/>
      <dgm:spPr/>
    </dgm:pt>
    <dgm:pt modelId="{769E34B4-23AC-4928-8107-16D35BAC372D}" type="pres">
      <dgm:prSet presAssocID="{4A659E76-20E8-4CE8-AC00-E3D06B1F3537}" presName="dummy1a" presStyleCnt="0"/>
      <dgm:spPr/>
    </dgm:pt>
    <dgm:pt modelId="{16A462E8-9E8C-43D0-ABC3-2C53A7165270}" type="pres">
      <dgm:prSet presAssocID="{4A659E76-20E8-4CE8-AC00-E3D06B1F3537}" presName="dummy1b" presStyleCnt="0"/>
      <dgm:spPr/>
    </dgm:pt>
    <dgm:pt modelId="{653A7E95-439E-41F6-91AD-FB71F2F34A5F}" type="pres">
      <dgm:prSet presAssocID="{4A659E76-20E8-4CE8-AC00-E3D06B1F353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7F733A1-76A9-4B5F-AE1F-B7F4D1B4F6BC}" type="pres">
      <dgm:prSet presAssocID="{4A659E76-20E8-4CE8-AC00-E3D06B1F3537}" presName="wedge2" presStyleLbl="node1" presStyleIdx="1" presStyleCnt="4"/>
      <dgm:spPr/>
    </dgm:pt>
    <dgm:pt modelId="{BD22B03C-4044-4392-A469-7BC2C06CDD88}" type="pres">
      <dgm:prSet presAssocID="{4A659E76-20E8-4CE8-AC00-E3D06B1F3537}" presName="dummy2a" presStyleCnt="0"/>
      <dgm:spPr/>
    </dgm:pt>
    <dgm:pt modelId="{BF9A6253-8AAB-4956-8DBE-EC71C510F2D1}" type="pres">
      <dgm:prSet presAssocID="{4A659E76-20E8-4CE8-AC00-E3D06B1F3537}" presName="dummy2b" presStyleCnt="0"/>
      <dgm:spPr/>
    </dgm:pt>
    <dgm:pt modelId="{7859957E-BC94-47B4-8FC3-D7A5492C02C8}" type="pres">
      <dgm:prSet presAssocID="{4A659E76-20E8-4CE8-AC00-E3D06B1F353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7EEC13D-07CC-43A3-A443-A8243445B9B0}" type="pres">
      <dgm:prSet presAssocID="{4A659E76-20E8-4CE8-AC00-E3D06B1F3537}" presName="wedge3" presStyleLbl="node1" presStyleIdx="2" presStyleCnt="4"/>
      <dgm:spPr/>
    </dgm:pt>
    <dgm:pt modelId="{75588349-BC20-4AF0-A77F-91DCF8B79616}" type="pres">
      <dgm:prSet presAssocID="{4A659E76-20E8-4CE8-AC00-E3D06B1F3537}" presName="dummy3a" presStyleCnt="0"/>
      <dgm:spPr/>
    </dgm:pt>
    <dgm:pt modelId="{A688849A-499F-4B21-9CBC-AC3E3A7FADE3}" type="pres">
      <dgm:prSet presAssocID="{4A659E76-20E8-4CE8-AC00-E3D06B1F3537}" presName="dummy3b" presStyleCnt="0"/>
      <dgm:spPr/>
    </dgm:pt>
    <dgm:pt modelId="{C27F6623-B89C-4429-8230-F66403A28BD2}" type="pres">
      <dgm:prSet presAssocID="{4A659E76-20E8-4CE8-AC00-E3D06B1F353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8833781-DEE2-4748-9461-5FA9FB67DE1E}" type="pres">
      <dgm:prSet presAssocID="{4A659E76-20E8-4CE8-AC00-E3D06B1F3537}" presName="wedge4" presStyleLbl="node1" presStyleIdx="3" presStyleCnt="4"/>
      <dgm:spPr/>
    </dgm:pt>
    <dgm:pt modelId="{DAE7A5EE-8A01-4E51-8CEB-BDA96E976996}" type="pres">
      <dgm:prSet presAssocID="{4A659E76-20E8-4CE8-AC00-E3D06B1F3537}" presName="dummy4a" presStyleCnt="0"/>
      <dgm:spPr/>
    </dgm:pt>
    <dgm:pt modelId="{A15F0B8A-CAE1-490D-9127-4BEFDDDBD29F}" type="pres">
      <dgm:prSet presAssocID="{4A659E76-20E8-4CE8-AC00-E3D06B1F3537}" presName="dummy4b" presStyleCnt="0"/>
      <dgm:spPr/>
    </dgm:pt>
    <dgm:pt modelId="{44B843E0-B985-4D35-A707-5C0E99799FF1}" type="pres">
      <dgm:prSet presAssocID="{4A659E76-20E8-4CE8-AC00-E3D06B1F353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F18CE6B-789F-4320-A129-09DC2721C636}" type="pres">
      <dgm:prSet presAssocID="{9172F0F6-CB6C-47AB-AF1D-5DD44F500DFF}" presName="arrowWedge1" presStyleLbl="fgSibTrans2D1" presStyleIdx="0" presStyleCnt="4"/>
      <dgm:spPr/>
    </dgm:pt>
    <dgm:pt modelId="{73078B08-8F5A-41F7-A52F-7363D0A0C06D}" type="pres">
      <dgm:prSet presAssocID="{746EAC88-45DE-4AB3-AE4C-7145FACA8914}" presName="arrowWedge2" presStyleLbl="fgSibTrans2D1" presStyleIdx="1" presStyleCnt="4"/>
      <dgm:spPr/>
    </dgm:pt>
    <dgm:pt modelId="{7B27FE0E-ED23-4834-ACF1-B8BB8D70CABD}" type="pres">
      <dgm:prSet presAssocID="{CF3031ED-B695-4DAE-A1FF-D4F9301FE09A}" presName="arrowWedge3" presStyleLbl="fgSibTrans2D1" presStyleIdx="2" presStyleCnt="4"/>
      <dgm:spPr/>
    </dgm:pt>
    <dgm:pt modelId="{2575BB34-F478-46B3-B850-AAE05445C477}" type="pres">
      <dgm:prSet presAssocID="{B839E3ED-6541-491C-A5B9-A80AD021D39C}" presName="arrowWedge4" presStyleLbl="fgSibTrans2D1" presStyleIdx="3" presStyleCnt="4"/>
      <dgm:spPr/>
    </dgm:pt>
  </dgm:ptLst>
  <dgm:cxnLst>
    <dgm:cxn modelId="{7018AA04-6BE6-46B1-BC41-6A6E7CA5EB87}" type="presOf" srcId="{2EE66956-A5AF-443E-A506-305907BDC938}" destId="{17EEC13D-07CC-43A3-A443-A8243445B9B0}" srcOrd="0" destOrd="0" presId="urn:microsoft.com/office/officeart/2005/8/layout/cycle8"/>
    <dgm:cxn modelId="{388F3016-45F7-4229-BFD9-B214B198EEB1}" srcId="{4A659E76-20E8-4CE8-AC00-E3D06B1F3537}" destId="{17F26583-F6E9-4A8B-806A-DBB384130475}" srcOrd="3" destOrd="0" parTransId="{75889C13-2BF3-45ED-B258-8296163D861F}" sibTransId="{B839E3ED-6541-491C-A5B9-A80AD021D39C}"/>
    <dgm:cxn modelId="{C3058421-2E30-4D51-8199-87F6048790AE}" srcId="{4A659E76-20E8-4CE8-AC00-E3D06B1F3537}" destId="{D798FC72-9375-44E6-A474-6C795037C352}" srcOrd="0" destOrd="0" parTransId="{6FEB532D-FD0A-48F4-A9A6-41D22C50154F}" sibTransId="{9172F0F6-CB6C-47AB-AF1D-5DD44F500DFF}"/>
    <dgm:cxn modelId="{B61A6A24-4C4E-4803-80E3-EA17F25E25B3}" srcId="{4A659E76-20E8-4CE8-AC00-E3D06B1F3537}" destId="{0D714194-BA58-4EAB-A24E-9BA295C9E36B}" srcOrd="1" destOrd="0" parTransId="{4AC850A4-3EB9-42E9-AF29-1FEAD1B202A3}" sibTransId="{746EAC88-45DE-4AB3-AE4C-7145FACA8914}"/>
    <dgm:cxn modelId="{F48AEB24-B1BB-4269-B915-50A28494FC3C}" srcId="{4A659E76-20E8-4CE8-AC00-E3D06B1F3537}" destId="{2EE66956-A5AF-443E-A506-305907BDC938}" srcOrd="2" destOrd="0" parTransId="{B3222315-5C96-4ADA-AB37-2241522238E3}" sibTransId="{CF3031ED-B695-4DAE-A1FF-D4F9301FE09A}"/>
    <dgm:cxn modelId="{14826B3B-189B-48C1-966A-82EFCA0CBC01}" type="presOf" srcId="{0D714194-BA58-4EAB-A24E-9BA295C9E36B}" destId="{7859957E-BC94-47B4-8FC3-D7A5492C02C8}" srcOrd="1" destOrd="0" presId="urn:microsoft.com/office/officeart/2005/8/layout/cycle8"/>
    <dgm:cxn modelId="{A0913367-E2C8-4C66-9F43-62D9EFE4E9A5}" type="presOf" srcId="{17F26583-F6E9-4A8B-806A-DBB384130475}" destId="{44B843E0-B985-4D35-A707-5C0E99799FF1}" srcOrd="1" destOrd="0" presId="urn:microsoft.com/office/officeart/2005/8/layout/cycle8"/>
    <dgm:cxn modelId="{4612F94C-3188-4FE9-BED5-FEBE04072743}" type="presOf" srcId="{2EE66956-A5AF-443E-A506-305907BDC938}" destId="{C27F6623-B89C-4429-8230-F66403A28BD2}" srcOrd="1" destOrd="0" presId="urn:microsoft.com/office/officeart/2005/8/layout/cycle8"/>
    <dgm:cxn modelId="{02DD0E92-8189-4DC3-8DED-E50F6B3E83E9}" type="presOf" srcId="{4A659E76-20E8-4CE8-AC00-E3D06B1F3537}" destId="{96D9EF8E-08D5-4494-AEB9-304736D9FA9F}" srcOrd="0" destOrd="0" presId="urn:microsoft.com/office/officeart/2005/8/layout/cycle8"/>
    <dgm:cxn modelId="{B7D408AB-2DE2-4A85-B48A-7D0AF8CC8B30}" type="presOf" srcId="{D798FC72-9375-44E6-A474-6C795037C352}" destId="{653A7E95-439E-41F6-91AD-FB71F2F34A5F}" srcOrd="1" destOrd="0" presId="urn:microsoft.com/office/officeart/2005/8/layout/cycle8"/>
    <dgm:cxn modelId="{7854A9AE-9E68-4D8D-B953-E53766D41932}" type="presOf" srcId="{0D714194-BA58-4EAB-A24E-9BA295C9E36B}" destId="{17F733A1-76A9-4B5F-AE1F-B7F4D1B4F6BC}" srcOrd="0" destOrd="0" presId="urn:microsoft.com/office/officeart/2005/8/layout/cycle8"/>
    <dgm:cxn modelId="{B67CF9B0-A3BD-4763-82F0-F64F2E240A87}" type="presOf" srcId="{D798FC72-9375-44E6-A474-6C795037C352}" destId="{6B670AAB-DF24-4061-96E7-FA0B382918A9}" srcOrd="0" destOrd="0" presId="urn:microsoft.com/office/officeart/2005/8/layout/cycle8"/>
    <dgm:cxn modelId="{3DF3DFDE-64AF-4754-A242-940E0FCCD212}" type="presOf" srcId="{17F26583-F6E9-4A8B-806A-DBB384130475}" destId="{58833781-DEE2-4748-9461-5FA9FB67DE1E}" srcOrd="0" destOrd="0" presId="urn:microsoft.com/office/officeart/2005/8/layout/cycle8"/>
    <dgm:cxn modelId="{EBD34993-556A-46A8-A4B9-83257066E6EF}" type="presParOf" srcId="{96D9EF8E-08D5-4494-AEB9-304736D9FA9F}" destId="{6B670AAB-DF24-4061-96E7-FA0B382918A9}" srcOrd="0" destOrd="0" presId="urn:microsoft.com/office/officeart/2005/8/layout/cycle8"/>
    <dgm:cxn modelId="{BBC369F8-919F-4523-AEAF-B64185898147}" type="presParOf" srcId="{96D9EF8E-08D5-4494-AEB9-304736D9FA9F}" destId="{769E34B4-23AC-4928-8107-16D35BAC372D}" srcOrd="1" destOrd="0" presId="urn:microsoft.com/office/officeart/2005/8/layout/cycle8"/>
    <dgm:cxn modelId="{C1E9CFCE-C1FA-41DF-BD18-5125FCBD16CF}" type="presParOf" srcId="{96D9EF8E-08D5-4494-AEB9-304736D9FA9F}" destId="{16A462E8-9E8C-43D0-ABC3-2C53A7165270}" srcOrd="2" destOrd="0" presId="urn:microsoft.com/office/officeart/2005/8/layout/cycle8"/>
    <dgm:cxn modelId="{68D8EFC8-970F-407B-AEA5-3AF1543F4CBF}" type="presParOf" srcId="{96D9EF8E-08D5-4494-AEB9-304736D9FA9F}" destId="{653A7E95-439E-41F6-91AD-FB71F2F34A5F}" srcOrd="3" destOrd="0" presId="urn:microsoft.com/office/officeart/2005/8/layout/cycle8"/>
    <dgm:cxn modelId="{CA5A37A4-4F6A-41B4-AFDC-766D69F1E075}" type="presParOf" srcId="{96D9EF8E-08D5-4494-AEB9-304736D9FA9F}" destId="{17F733A1-76A9-4B5F-AE1F-B7F4D1B4F6BC}" srcOrd="4" destOrd="0" presId="urn:microsoft.com/office/officeart/2005/8/layout/cycle8"/>
    <dgm:cxn modelId="{B72A4B0B-573F-47DA-86B4-7E77EF492DF5}" type="presParOf" srcId="{96D9EF8E-08D5-4494-AEB9-304736D9FA9F}" destId="{BD22B03C-4044-4392-A469-7BC2C06CDD88}" srcOrd="5" destOrd="0" presId="urn:microsoft.com/office/officeart/2005/8/layout/cycle8"/>
    <dgm:cxn modelId="{D2BD8504-5C16-49AE-AE67-E24A0DBAFF05}" type="presParOf" srcId="{96D9EF8E-08D5-4494-AEB9-304736D9FA9F}" destId="{BF9A6253-8AAB-4956-8DBE-EC71C510F2D1}" srcOrd="6" destOrd="0" presId="urn:microsoft.com/office/officeart/2005/8/layout/cycle8"/>
    <dgm:cxn modelId="{4B05E2D1-7B39-4A68-BF88-FA49BCC9BB71}" type="presParOf" srcId="{96D9EF8E-08D5-4494-AEB9-304736D9FA9F}" destId="{7859957E-BC94-47B4-8FC3-D7A5492C02C8}" srcOrd="7" destOrd="0" presId="urn:microsoft.com/office/officeart/2005/8/layout/cycle8"/>
    <dgm:cxn modelId="{8EAA1620-8055-47A7-87E4-8B0D3C69D727}" type="presParOf" srcId="{96D9EF8E-08D5-4494-AEB9-304736D9FA9F}" destId="{17EEC13D-07CC-43A3-A443-A8243445B9B0}" srcOrd="8" destOrd="0" presId="urn:microsoft.com/office/officeart/2005/8/layout/cycle8"/>
    <dgm:cxn modelId="{72EF2C6B-D941-40C1-BD83-8E9EB3C9DBF4}" type="presParOf" srcId="{96D9EF8E-08D5-4494-AEB9-304736D9FA9F}" destId="{75588349-BC20-4AF0-A77F-91DCF8B79616}" srcOrd="9" destOrd="0" presId="urn:microsoft.com/office/officeart/2005/8/layout/cycle8"/>
    <dgm:cxn modelId="{61B900CD-C1D8-4FCB-A981-301EDD54B5B3}" type="presParOf" srcId="{96D9EF8E-08D5-4494-AEB9-304736D9FA9F}" destId="{A688849A-499F-4B21-9CBC-AC3E3A7FADE3}" srcOrd="10" destOrd="0" presId="urn:microsoft.com/office/officeart/2005/8/layout/cycle8"/>
    <dgm:cxn modelId="{98781E7C-A5A7-4CE5-ADAA-4568A6A7BF2E}" type="presParOf" srcId="{96D9EF8E-08D5-4494-AEB9-304736D9FA9F}" destId="{C27F6623-B89C-4429-8230-F66403A28BD2}" srcOrd="11" destOrd="0" presId="urn:microsoft.com/office/officeart/2005/8/layout/cycle8"/>
    <dgm:cxn modelId="{3894F600-1345-404B-9D29-7D462ECBFAB0}" type="presParOf" srcId="{96D9EF8E-08D5-4494-AEB9-304736D9FA9F}" destId="{58833781-DEE2-4748-9461-5FA9FB67DE1E}" srcOrd="12" destOrd="0" presId="urn:microsoft.com/office/officeart/2005/8/layout/cycle8"/>
    <dgm:cxn modelId="{2935BA04-9523-4DFA-9C29-64D801A103AF}" type="presParOf" srcId="{96D9EF8E-08D5-4494-AEB9-304736D9FA9F}" destId="{DAE7A5EE-8A01-4E51-8CEB-BDA96E976996}" srcOrd="13" destOrd="0" presId="urn:microsoft.com/office/officeart/2005/8/layout/cycle8"/>
    <dgm:cxn modelId="{E3FA7668-2FBD-4F1D-95E2-F08BE54205C7}" type="presParOf" srcId="{96D9EF8E-08D5-4494-AEB9-304736D9FA9F}" destId="{A15F0B8A-CAE1-490D-9127-4BEFDDDBD29F}" srcOrd="14" destOrd="0" presId="urn:microsoft.com/office/officeart/2005/8/layout/cycle8"/>
    <dgm:cxn modelId="{59E25C66-773A-4BF6-A359-2005FE08B1BD}" type="presParOf" srcId="{96D9EF8E-08D5-4494-AEB9-304736D9FA9F}" destId="{44B843E0-B985-4D35-A707-5C0E99799FF1}" srcOrd="15" destOrd="0" presId="urn:microsoft.com/office/officeart/2005/8/layout/cycle8"/>
    <dgm:cxn modelId="{C9C237F5-DF90-4A66-9AD0-02DF536583D7}" type="presParOf" srcId="{96D9EF8E-08D5-4494-AEB9-304736D9FA9F}" destId="{8F18CE6B-789F-4320-A129-09DC2721C636}" srcOrd="16" destOrd="0" presId="urn:microsoft.com/office/officeart/2005/8/layout/cycle8"/>
    <dgm:cxn modelId="{E1890E1A-F464-4620-8CA6-8FDF72D1F3FA}" type="presParOf" srcId="{96D9EF8E-08D5-4494-AEB9-304736D9FA9F}" destId="{73078B08-8F5A-41F7-A52F-7363D0A0C06D}" srcOrd="17" destOrd="0" presId="urn:microsoft.com/office/officeart/2005/8/layout/cycle8"/>
    <dgm:cxn modelId="{E07976F9-7FB8-4FA0-8083-DB5F539C234C}" type="presParOf" srcId="{96D9EF8E-08D5-4494-AEB9-304736D9FA9F}" destId="{7B27FE0E-ED23-4834-ACF1-B8BB8D70CABD}" srcOrd="18" destOrd="0" presId="urn:microsoft.com/office/officeart/2005/8/layout/cycle8"/>
    <dgm:cxn modelId="{A0948818-28E6-4662-840C-E83B287EE0BB}" type="presParOf" srcId="{96D9EF8E-08D5-4494-AEB9-304736D9FA9F}" destId="{2575BB34-F478-46B3-B850-AAE05445C477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53F159-F2F1-49E9-925C-DAA56CC9DFFE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92AC331-6AD5-4353-B05D-32CF0DCD2E10}">
      <dgm:prSet/>
      <dgm:spPr/>
      <dgm:t>
        <a:bodyPr/>
        <a:lstStyle/>
        <a:p>
          <a:r>
            <a:rPr lang="en-US"/>
            <a:t>Clinical trials are open and actively recruiting, but most patients never reach them.</a:t>
          </a:r>
        </a:p>
      </dgm:t>
    </dgm:pt>
    <dgm:pt modelId="{DA778165-EE6D-4E54-A250-C51CE3D9DAC2}" type="parTrans" cxnId="{D063A88A-569B-4BDD-97F5-604013F75532}">
      <dgm:prSet/>
      <dgm:spPr/>
      <dgm:t>
        <a:bodyPr/>
        <a:lstStyle/>
        <a:p>
          <a:endParaRPr lang="en-US"/>
        </a:p>
      </dgm:t>
    </dgm:pt>
    <dgm:pt modelId="{2E42288E-1908-48F8-BCD2-8BBA10F95946}" type="sibTrans" cxnId="{D063A88A-569B-4BDD-97F5-604013F75532}">
      <dgm:prSet/>
      <dgm:spPr/>
      <dgm:t>
        <a:bodyPr/>
        <a:lstStyle/>
        <a:p>
          <a:endParaRPr lang="en-US"/>
        </a:p>
      </dgm:t>
    </dgm:pt>
    <dgm:pt modelId="{5F08F27E-758A-43D9-8ACB-F426C6DA76A4}">
      <dgm:prSet/>
      <dgm:spPr/>
      <dgm:t>
        <a:bodyPr/>
        <a:lstStyle/>
        <a:p>
          <a:r>
            <a:rPr lang="en-US"/>
            <a:t>Barriers like geography, awareness, eligibility confusion, and provider bias prevent participation.</a:t>
          </a:r>
        </a:p>
      </dgm:t>
    </dgm:pt>
    <dgm:pt modelId="{0A87E0E2-B993-4699-8201-8673E5FDB94F}" type="parTrans" cxnId="{290AE3F9-B073-46D9-9A94-1C89BBCD7684}">
      <dgm:prSet/>
      <dgm:spPr/>
      <dgm:t>
        <a:bodyPr/>
        <a:lstStyle/>
        <a:p>
          <a:endParaRPr lang="en-US"/>
        </a:p>
      </dgm:t>
    </dgm:pt>
    <dgm:pt modelId="{F5B4B00A-56E9-46DB-8D39-74A6DC0EF5BC}" type="sibTrans" cxnId="{290AE3F9-B073-46D9-9A94-1C89BBCD7684}">
      <dgm:prSet/>
      <dgm:spPr/>
      <dgm:t>
        <a:bodyPr/>
        <a:lstStyle/>
        <a:p>
          <a:endParaRPr lang="en-US"/>
        </a:p>
      </dgm:t>
    </dgm:pt>
    <dgm:pt modelId="{B92F4AD8-92B5-41D4-B697-832C75307803}">
      <dgm:prSet/>
      <dgm:spPr/>
      <dgm:t>
        <a:bodyPr/>
        <a:lstStyle/>
        <a:p>
          <a:r>
            <a:rPr lang="en-US"/>
            <a:t>Trial slots go unfilled—especially for rare mutations</a:t>
          </a:r>
        </a:p>
      </dgm:t>
    </dgm:pt>
    <dgm:pt modelId="{A668105B-173C-49C7-B049-1F4F51E3F78B}" type="parTrans" cxnId="{78DABC6A-AF3B-4793-B53A-9D98B7241A7C}">
      <dgm:prSet/>
      <dgm:spPr/>
      <dgm:t>
        <a:bodyPr/>
        <a:lstStyle/>
        <a:p>
          <a:endParaRPr lang="en-US"/>
        </a:p>
      </dgm:t>
    </dgm:pt>
    <dgm:pt modelId="{9E8DA30E-F84C-46C9-8411-66D1736B59D2}" type="sibTrans" cxnId="{78DABC6A-AF3B-4793-B53A-9D98B7241A7C}">
      <dgm:prSet/>
      <dgm:spPr/>
      <dgm:t>
        <a:bodyPr/>
        <a:lstStyle/>
        <a:p>
          <a:endParaRPr lang="en-US"/>
        </a:p>
      </dgm:t>
    </dgm:pt>
    <dgm:pt modelId="{6C4F6F5E-E92E-49A4-9729-803AA44C96AC}">
      <dgm:prSet/>
      <dgm:spPr/>
      <dgm:t>
        <a:bodyPr/>
        <a:lstStyle/>
        <a:p>
          <a:r>
            <a:rPr lang="en-US" b="1" dirty="0"/>
            <a:t>Sheila got into multiple trials because she had proximity.</a:t>
          </a:r>
          <a:endParaRPr lang="en-US" dirty="0"/>
        </a:p>
      </dgm:t>
    </dgm:pt>
    <dgm:pt modelId="{BF23A9FD-E748-4A0A-9EE8-07A31E4E4440}" type="parTrans" cxnId="{40C8BD9C-F550-4FF8-ADDE-2B3F0A685601}">
      <dgm:prSet/>
      <dgm:spPr/>
      <dgm:t>
        <a:bodyPr/>
        <a:lstStyle/>
        <a:p>
          <a:endParaRPr lang="en-US"/>
        </a:p>
      </dgm:t>
    </dgm:pt>
    <dgm:pt modelId="{2169C135-1DB9-407C-B7B6-B4CFD3811B0F}" type="sibTrans" cxnId="{40C8BD9C-F550-4FF8-ADDE-2B3F0A685601}">
      <dgm:prSet/>
      <dgm:spPr/>
      <dgm:t>
        <a:bodyPr/>
        <a:lstStyle/>
        <a:p>
          <a:endParaRPr lang="en-US"/>
        </a:p>
      </dgm:t>
    </dgm:pt>
    <dgm:pt modelId="{DB23A7B9-D5E4-45DC-86DD-0812C61280CF}">
      <dgm:prSet/>
      <dgm:spPr/>
      <dgm:t>
        <a:bodyPr/>
        <a:lstStyle/>
        <a:p>
          <a:r>
            <a:rPr lang="en-US" dirty="0"/>
            <a:t>Sheila has participated in 5 clinical trials at three different cancer institutions</a:t>
          </a:r>
        </a:p>
      </dgm:t>
    </dgm:pt>
    <dgm:pt modelId="{C48DB9F1-FFF1-4159-9D05-E588F3F82BE8}" type="parTrans" cxnId="{DD7B7AF0-AFAE-410A-B3FA-28E334376F2C}">
      <dgm:prSet/>
      <dgm:spPr/>
      <dgm:t>
        <a:bodyPr/>
        <a:lstStyle/>
        <a:p>
          <a:endParaRPr lang="en-US"/>
        </a:p>
      </dgm:t>
    </dgm:pt>
    <dgm:pt modelId="{B58109E1-96BF-474C-80FD-B0205AFB049B}" type="sibTrans" cxnId="{DD7B7AF0-AFAE-410A-B3FA-28E334376F2C}">
      <dgm:prSet/>
      <dgm:spPr/>
      <dgm:t>
        <a:bodyPr/>
        <a:lstStyle/>
        <a:p>
          <a:endParaRPr lang="en-US"/>
        </a:p>
      </dgm:t>
    </dgm:pt>
    <dgm:pt modelId="{6652802B-D9D3-441B-AC3B-EAE95A7B3BA3}">
      <dgm:prSet/>
      <dgm:spPr/>
      <dgm:t>
        <a:bodyPr/>
        <a:lstStyle/>
        <a:p>
          <a:r>
            <a:rPr lang="en-US" b="1" dirty="0"/>
            <a:t>What 7.1% Really Means</a:t>
          </a:r>
          <a:endParaRPr lang="en-US" dirty="0"/>
        </a:p>
      </dgm:t>
    </dgm:pt>
    <dgm:pt modelId="{CBEFDAEE-236D-49D3-B738-6B761B534346}" type="sibTrans" cxnId="{A76CA7C4-27C7-40F2-A8F7-79BF55E384B2}">
      <dgm:prSet/>
      <dgm:spPr/>
      <dgm:t>
        <a:bodyPr/>
        <a:lstStyle/>
        <a:p>
          <a:endParaRPr lang="en-US"/>
        </a:p>
      </dgm:t>
    </dgm:pt>
    <dgm:pt modelId="{DCC16264-0058-4972-971B-B19C70C420B6}" type="parTrans" cxnId="{A76CA7C4-27C7-40F2-A8F7-79BF55E384B2}">
      <dgm:prSet/>
      <dgm:spPr/>
      <dgm:t>
        <a:bodyPr/>
        <a:lstStyle/>
        <a:p>
          <a:endParaRPr lang="en-US"/>
        </a:p>
      </dgm:t>
    </dgm:pt>
    <dgm:pt modelId="{09C5CBC4-E082-4FA9-994E-21C796A71CDF}">
      <dgm:prSet/>
      <dgm:spPr/>
      <dgm:t>
        <a:bodyPr/>
        <a:lstStyle/>
        <a:p>
          <a:r>
            <a:rPr lang="en-US" dirty="0"/>
            <a:t>Most patients don’t have that chance—even when trials are open and waiting.</a:t>
          </a:r>
        </a:p>
      </dgm:t>
    </dgm:pt>
    <dgm:pt modelId="{FE018E79-EDEB-465E-9419-9DE350E88FCB}" type="parTrans" cxnId="{37267B42-707A-4C7E-AE23-AC7000EE917C}">
      <dgm:prSet/>
      <dgm:spPr/>
      <dgm:t>
        <a:bodyPr/>
        <a:lstStyle/>
        <a:p>
          <a:endParaRPr lang="en-US"/>
        </a:p>
      </dgm:t>
    </dgm:pt>
    <dgm:pt modelId="{E951E892-1483-438C-8B89-EAFE3FAC63EB}" type="sibTrans" cxnId="{37267B42-707A-4C7E-AE23-AC7000EE917C}">
      <dgm:prSet/>
      <dgm:spPr/>
      <dgm:t>
        <a:bodyPr/>
        <a:lstStyle/>
        <a:p>
          <a:endParaRPr lang="en-US"/>
        </a:p>
      </dgm:t>
    </dgm:pt>
    <dgm:pt modelId="{314D85D6-E8E2-48AE-B12F-C2C3BFC496B0}" type="pres">
      <dgm:prSet presAssocID="{9053F159-F2F1-49E9-925C-DAA56CC9DFFE}" presName="Name0" presStyleCnt="0">
        <dgm:presLayoutVars>
          <dgm:dir/>
          <dgm:animLvl val="lvl"/>
          <dgm:resizeHandles val="exact"/>
        </dgm:presLayoutVars>
      </dgm:prSet>
      <dgm:spPr/>
    </dgm:pt>
    <dgm:pt modelId="{3524A02E-1F9A-4093-B034-ECF842154822}" type="pres">
      <dgm:prSet presAssocID="{6652802B-D9D3-441B-AC3B-EAE95A7B3BA3}" presName="linNode" presStyleCnt="0"/>
      <dgm:spPr/>
    </dgm:pt>
    <dgm:pt modelId="{5157A1BB-313A-43F2-87D8-B1F59701A3A1}" type="pres">
      <dgm:prSet presAssocID="{6652802B-D9D3-441B-AC3B-EAE95A7B3BA3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2FDADA62-C7A0-41EB-86C7-C6C133AA2FC4}" type="pres">
      <dgm:prSet presAssocID="{6652802B-D9D3-441B-AC3B-EAE95A7B3BA3}" presName="descendantText" presStyleLbl="alignAccFollowNode1" presStyleIdx="0" presStyleCnt="2">
        <dgm:presLayoutVars>
          <dgm:bulletEnabled val="1"/>
        </dgm:presLayoutVars>
      </dgm:prSet>
      <dgm:spPr/>
    </dgm:pt>
    <dgm:pt modelId="{4677ACD0-E78D-46E9-A404-065B8B3C8BCB}" type="pres">
      <dgm:prSet presAssocID="{CBEFDAEE-236D-49D3-B738-6B761B534346}" presName="sp" presStyleCnt="0"/>
      <dgm:spPr/>
    </dgm:pt>
    <dgm:pt modelId="{E08A6CAD-F9AE-43D9-A3EB-4BFEF73991EA}" type="pres">
      <dgm:prSet presAssocID="{6C4F6F5E-E92E-49A4-9729-803AA44C96AC}" presName="linNode" presStyleCnt="0"/>
      <dgm:spPr/>
    </dgm:pt>
    <dgm:pt modelId="{DCD30781-72ED-4514-AAD0-627785BC7A04}" type="pres">
      <dgm:prSet presAssocID="{6C4F6F5E-E92E-49A4-9729-803AA44C96AC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A24AEAA-38FD-4BC1-BC24-8966280A80AD}" type="pres">
      <dgm:prSet presAssocID="{6C4F6F5E-E92E-49A4-9729-803AA44C96AC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7F36BF1B-BEB8-4FEB-A8B6-E22ADD471B11}" type="presOf" srcId="{5F08F27E-758A-43D9-8ACB-F426C6DA76A4}" destId="{2FDADA62-C7A0-41EB-86C7-C6C133AA2FC4}" srcOrd="0" destOrd="1" presId="urn:microsoft.com/office/officeart/2005/8/layout/vList5"/>
    <dgm:cxn modelId="{DE85075B-95C2-4FE2-BB72-848F18E840F8}" type="presOf" srcId="{6C4F6F5E-E92E-49A4-9729-803AA44C96AC}" destId="{DCD30781-72ED-4514-AAD0-627785BC7A04}" srcOrd="0" destOrd="0" presId="urn:microsoft.com/office/officeart/2005/8/layout/vList5"/>
    <dgm:cxn modelId="{37267B42-707A-4C7E-AE23-AC7000EE917C}" srcId="{6C4F6F5E-E92E-49A4-9729-803AA44C96AC}" destId="{09C5CBC4-E082-4FA9-994E-21C796A71CDF}" srcOrd="1" destOrd="0" parTransId="{FE018E79-EDEB-465E-9419-9DE350E88FCB}" sibTransId="{E951E892-1483-438C-8B89-EAFE3FAC63EB}"/>
    <dgm:cxn modelId="{78DABC6A-AF3B-4793-B53A-9D98B7241A7C}" srcId="{6652802B-D9D3-441B-AC3B-EAE95A7B3BA3}" destId="{B92F4AD8-92B5-41D4-B697-832C75307803}" srcOrd="2" destOrd="0" parTransId="{A668105B-173C-49C7-B049-1F4F51E3F78B}" sibTransId="{9E8DA30E-F84C-46C9-8411-66D1736B59D2}"/>
    <dgm:cxn modelId="{8B561082-E1CC-4674-B5E5-EC5B23205DC5}" type="presOf" srcId="{B92F4AD8-92B5-41D4-B697-832C75307803}" destId="{2FDADA62-C7A0-41EB-86C7-C6C133AA2FC4}" srcOrd="0" destOrd="2" presId="urn:microsoft.com/office/officeart/2005/8/layout/vList5"/>
    <dgm:cxn modelId="{D063A88A-569B-4BDD-97F5-604013F75532}" srcId="{6652802B-D9D3-441B-AC3B-EAE95A7B3BA3}" destId="{592AC331-6AD5-4353-B05D-32CF0DCD2E10}" srcOrd="0" destOrd="0" parTransId="{DA778165-EE6D-4E54-A250-C51CE3D9DAC2}" sibTransId="{2E42288E-1908-48F8-BCD2-8BBA10F95946}"/>
    <dgm:cxn modelId="{40C8BD9C-F550-4FF8-ADDE-2B3F0A685601}" srcId="{9053F159-F2F1-49E9-925C-DAA56CC9DFFE}" destId="{6C4F6F5E-E92E-49A4-9729-803AA44C96AC}" srcOrd="1" destOrd="0" parTransId="{BF23A9FD-E748-4A0A-9EE8-07A31E4E4440}" sibTransId="{2169C135-1DB9-407C-B7B6-B4CFD3811B0F}"/>
    <dgm:cxn modelId="{F28C59A8-BAA7-465D-B4B8-1B9F6CFC9DEF}" type="presOf" srcId="{09C5CBC4-E082-4FA9-994E-21C796A71CDF}" destId="{AA24AEAA-38FD-4BC1-BC24-8966280A80AD}" srcOrd="0" destOrd="1" presId="urn:microsoft.com/office/officeart/2005/8/layout/vList5"/>
    <dgm:cxn modelId="{A76CA7C4-27C7-40F2-A8F7-79BF55E384B2}" srcId="{9053F159-F2F1-49E9-925C-DAA56CC9DFFE}" destId="{6652802B-D9D3-441B-AC3B-EAE95A7B3BA3}" srcOrd="0" destOrd="0" parTransId="{DCC16264-0058-4972-971B-B19C70C420B6}" sibTransId="{CBEFDAEE-236D-49D3-B738-6B761B534346}"/>
    <dgm:cxn modelId="{E11F71DA-4697-4002-B3A2-E7A2EF141956}" type="presOf" srcId="{9053F159-F2F1-49E9-925C-DAA56CC9DFFE}" destId="{314D85D6-E8E2-48AE-B12F-C2C3BFC496B0}" srcOrd="0" destOrd="0" presId="urn:microsoft.com/office/officeart/2005/8/layout/vList5"/>
    <dgm:cxn modelId="{0B70EDDA-E57E-4712-8A3E-39DC29BF00EC}" type="presOf" srcId="{6652802B-D9D3-441B-AC3B-EAE95A7B3BA3}" destId="{5157A1BB-313A-43F2-87D8-B1F59701A3A1}" srcOrd="0" destOrd="0" presId="urn:microsoft.com/office/officeart/2005/8/layout/vList5"/>
    <dgm:cxn modelId="{E99992DF-6AB6-4E19-A405-FDAF55EC4F9E}" type="presOf" srcId="{592AC331-6AD5-4353-B05D-32CF0DCD2E10}" destId="{2FDADA62-C7A0-41EB-86C7-C6C133AA2FC4}" srcOrd="0" destOrd="0" presId="urn:microsoft.com/office/officeart/2005/8/layout/vList5"/>
    <dgm:cxn modelId="{DD7B7AF0-AFAE-410A-B3FA-28E334376F2C}" srcId="{6C4F6F5E-E92E-49A4-9729-803AA44C96AC}" destId="{DB23A7B9-D5E4-45DC-86DD-0812C61280CF}" srcOrd="0" destOrd="0" parTransId="{C48DB9F1-FFF1-4159-9D05-E588F3F82BE8}" sibTransId="{B58109E1-96BF-474C-80FD-B0205AFB049B}"/>
    <dgm:cxn modelId="{62033DF1-0DC0-47A8-B568-6B5767C48FF8}" type="presOf" srcId="{DB23A7B9-D5E4-45DC-86DD-0812C61280CF}" destId="{AA24AEAA-38FD-4BC1-BC24-8966280A80AD}" srcOrd="0" destOrd="0" presId="urn:microsoft.com/office/officeart/2005/8/layout/vList5"/>
    <dgm:cxn modelId="{290AE3F9-B073-46D9-9A94-1C89BBCD7684}" srcId="{6652802B-D9D3-441B-AC3B-EAE95A7B3BA3}" destId="{5F08F27E-758A-43D9-8ACB-F426C6DA76A4}" srcOrd="1" destOrd="0" parTransId="{0A87E0E2-B993-4699-8201-8673E5FDB94F}" sibTransId="{F5B4B00A-56E9-46DB-8D39-74A6DC0EF5BC}"/>
    <dgm:cxn modelId="{487B4469-839B-4910-A86E-557A432CC61A}" type="presParOf" srcId="{314D85D6-E8E2-48AE-B12F-C2C3BFC496B0}" destId="{3524A02E-1F9A-4093-B034-ECF842154822}" srcOrd="0" destOrd="0" presId="urn:microsoft.com/office/officeart/2005/8/layout/vList5"/>
    <dgm:cxn modelId="{454F774F-A52E-4D9E-AB1F-3EFF89C4C82E}" type="presParOf" srcId="{3524A02E-1F9A-4093-B034-ECF842154822}" destId="{5157A1BB-313A-43F2-87D8-B1F59701A3A1}" srcOrd="0" destOrd="0" presId="urn:microsoft.com/office/officeart/2005/8/layout/vList5"/>
    <dgm:cxn modelId="{53EA84FC-B849-4272-865D-8D206B9BEFFD}" type="presParOf" srcId="{3524A02E-1F9A-4093-B034-ECF842154822}" destId="{2FDADA62-C7A0-41EB-86C7-C6C133AA2FC4}" srcOrd="1" destOrd="0" presId="urn:microsoft.com/office/officeart/2005/8/layout/vList5"/>
    <dgm:cxn modelId="{0CB75735-67F5-4A55-AFF6-59D74AD6AA2D}" type="presParOf" srcId="{314D85D6-E8E2-48AE-B12F-C2C3BFC496B0}" destId="{4677ACD0-E78D-46E9-A404-065B8B3C8BCB}" srcOrd="1" destOrd="0" presId="urn:microsoft.com/office/officeart/2005/8/layout/vList5"/>
    <dgm:cxn modelId="{987BD82A-587F-4788-9D11-7798AC662E02}" type="presParOf" srcId="{314D85D6-E8E2-48AE-B12F-C2C3BFC496B0}" destId="{E08A6CAD-F9AE-43D9-A3EB-4BFEF73991EA}" srcOrd="2" destOrd="0" presId="urn:microsoft.com/office/officeart/2005/8/layout/vList5"/>
    <dgm:cxn modelId="{7FDF31E3-55DA-45F7-B7AA-BD8F7D0BDB81}" type="presParOf" srcId="{E08A6CAD-F9AE-43D9-A3EB-4BFEF73991EA}" destId="{DCD30781-72ED-4514-AAD0-627785BC7A04}" srcOrd="0" destOrd="0" presId="urn:microsoft.com/office/officeart/2005/8/layout/vList5"/>
    <dgm:cxn modelId="{CDD0C410-38F9-4C9C-9637-1EECC770CCFF}" type="presParOf" srcId="{E08A6CAD-F9AE-43D9-A3EB-4BFEF73991EA}" destId="{AA24AEAA-38FD-4BC1-BC24-8966280A80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3C57F9-2A08-458D-A23D-1F6F44564D2A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DF400DE1-60F2-468A-BFEC-F4C8184974CC}">
      <dgm:prSet/>
      <dgm:spPr/>
      <dgm:t>
        <a:bodyPr/>
        <a:lstStyle/>
        <a:p>
          <a:r>
            <a:rPr lang="en-US" b="1"/>
            <a:t>80–90% of trials</a:t>
          </a:r>
          <a:r>
            <a:rPr lang="en-US"/>
            <a:t> fail to recruit enough participants on time</a:t>
          </a:r>
        </a:p>
      </dgm:t>
    </dgm:pt>
    <dgm:pt modelId="{458FBD1D-3D56-452A-8ADB-46FD5745D14F}" type="parTrans" cxnId="{6D02B309-4C33-471D-A0A8-658D73B6C21B}">
      <dgm:prSet/>
      <dgm:spPr/>
      <dgm:t>
        <a:bodyPr/>
        <a:lstStyle/>
        <a:p>
          <a:endParaRPr lang="en-US"/>
        </a:p>
      </dgm:t>
    </dgm:pt>
    <dgm:pt modelId="{045A8D91-6FD0-43CD-826C-D7BA92AA82D2}" type="sibTrans" cxnId="{6D02B309-4C33-471D-A0A8-658D73B6C21B}">
      <dgm:prSet/>
      <dgm:spPr/>
      <dgm:t>
        <a:bodyPr/>
        <a:lstStyle/>
        <a:p>
          <a:endParaRPr lang="en-US"/>
        </a:p>
      </dgm:t>
    </dgm:pt>
    <dgm:pt modelId="{275B3F28-6127-4132-8BD9-E3AEB3C7E9D6}">
      <dgm:prSet/>
      <dgm:spPr/>
      <dgm:t>
        <a:bodyPr/>
        <a:lstStyle/>
        <a:p>
          <a:r>
            <a:rPr lang="en-US" b="1"/>
            <a:t>55% of trials</a:t>
          </a:r>
          <a:r>
            <a:rPr lang="en-US"/>
            <a:t> are terminated due to low enrollment</a:t>
          </a:r>
        </a:p>
      </dgm:t>
    </dgm:pt>
    <dgm:pt modelId="{F236A5BD-475E-407A-AA1C-70EC50ABAEB9}" type="parTrans" cxnId="{05413E7C-CC44-4765-AD82-6FC33A4DEA61}">
      <dgm:prSet/>
      <dgm:spPr/>
      <dgm:t>
        <a:bodyPr/>
        <a:lstStyle/>
        <a:p>
          <a:endParaRPr lang="en-US"/>
        </a:p>
      </dgm:t>
    </dgm:pt>
    <dgm:pt modelId="{3F6F2EB9-D48E-428C-B1D1-01B27F63FBD4}" type="sibTrans" cxnId="{05413E7C-CC44-4765-AD82-6FC33A4DEA61}">
      <dgm:prSet/>
      <dgm:spPr/>
      <dgm:t>
        <a:bodyPr/>
        <a:lstStyle/>
        <a:p>
          <a:endParaRPr lang="en-US"/>
        </a:p>
      </dgm:t>
    </dgm:pt>
    <dgm:pt modelId="{26A9F25F-5BC3-44D5-A2C9-C211A4B3DFBD}">
      <dgm:prSet/>
      <dgm:spPr/>
      <dgm:t>
        <a:bodyPr/>
        <a:lstStyle/>
        <a:p>
          <a:r>
            <a:rPr lang="en-US" b="1"/>
            <a:t>11% of trial sites</a:t>
          </a:r>
          <a:r>
            <a:rPr lang="en-US"/>
            <a:t> fail to enroll even a single patient</a:t>
          </a:r>
        </a:p>
      </dgm:t>
    </dgm:pt>
    <dgm:pt modelId="{F876CADC-FC48-47CC-989F-866BB3C7D671}" type="parTrans" cxnId="{49824FBC-4297-4517-A032-781D7951525C}">
      <dgm:prSet/>
      <dgm:spPr/>
      <dgm:t>
        <a:bodyPr/>
        <a:lstStyle/>
        <a:p>
          <a:endParaRPr lang="en-US"/>
        </a:p>
      </dgm:t>
    </dgm:pt>
    <dgm:pt modelId="{41126732-C749-4337-A751-250696A9E16C}" type="sibTrans" cxnId="{49824FBC-4297-4517-A032-781D7951525C}">
      <dgm:prSet/>
      <dgm:spPr/>
      <dgm:t>
        <a:bodyPr/>
        <a:lstStyle/>
        <a:p>
          <a:endParaRPr lang="en-US"/>
        </a:p>
      </dgm:t>
    </dgm:pt>
    <dgm:pt modelId="{48D4CD4B-1AF5-487C-9A26-60486595BF4E}">
      <dgm:prSet/>
      <dgm:spPr/>
      <dgm:t>
        <a:bodyPr/>
        <a:lstStyle/>
        <a:p>
          <a:r>
            <a:rPr lang="en-US" b="1"/>
            <a:t>40% of trials</a:t>
          </a:r>
          <a:r>
            <a:rPr lang="en-US"/>
            <a:t> don’t meet enrollment targets and must extend timelines or add sites</a:t>
          </a:r>
        </a:p>
      </dgm:t>
    </dgm:pt>
    <dgm:pt modelId="{DB45D219-32B4-4FDE-908D-C98D511267C1}" type="parTrans" cxnId="{56C4FC7B-3DDE-4C65-8938-7D7B385DF3AD}">
      <dgm:prSet/>
      <dgm:spPr/>
      <dgm:t>
        <a:bodyPr/>
        <a:lstStyle/>
        <a:p>
          <a:endParaRPr lang="en-US"/>
        </a:p>
      </dgm:t>
    </dgm:pt>
    <dgm:pt modelId="{E5BA8AE0-1E10-492A-ACF3-1BFEE80EFA2A}" type="sibTrans" cxnId="{56C4FC7B-3DDE-4C65-8938-7D7B385DF3AD}">
      <dgm:prSet/>
      <dgm:spPr/>
      <dgm:t>
        <a:bodyPr/>
        <a:lstStyle/>
        <a:p>
          <a:endParaRPr lang="en-US"/>
        </a:p>
      </dgm:t>
    </dgm:pt>
    <dgm:pt modelId="{4C5A5A2F-7B5A-4FE9-B3B7-952B30385766}">
      <dgm:prSet/>
      <dgm:spPr/>
      <dgm:t>
        <a:bodyPr/>
        <a:lstStyle/>
        <a:p>
          <a:r>
            <a:rPr lang="en-US" b="1"/>
            <a:t>Delays cost sponsors</a:t>
          </a:r>
          <a:r>
            <a:rPr lang="en-US"/>
            <a:t> $600,000 to $8 million per day in lost development time</a:t>
          </a:r>
        </a:p>
      </dgm:t>
    </dgm:pt>
    <dgm:pt modelId="{D83F4800-3DCA-4429-9D96-11AA872D6A83}" type="parTrans" cxnId="{33C296C6-6198-40AB-9630-76378F00F827}">
      <dgm:prSet/>
      <dgm:spPr/>
      <dgm:t>
        <a:bodyPr/>
        <a:lstStyle/>
        <a:p>
          <a:endParaRPr lang="en-US"/>
        </a:p>
      </dgm:t>
    </dgm:pt>
    <dgm:pt modelId="{5BA0966F-B017-4C79-B579-CE9C72D741B4}" type="sibTrans" cxnId="{33C296C6-6198-40AB-9630-76378F00F827}">
      <dgm:prSet/>
      <dgm:spPr/>
      <dgm:t>
        <a:bodyPr/>
        <a:lstStyle/>
        <a:p>
          <a:endParaRPr lang="en-US"/>
        </a:p>
      </dgm:t>
    </dgm:pt>
    <dgm:pt modelId="{57C55006-C4D6-47DE-9C06-3020B2CB664D}" type="pres">
      <dgm:prSet presAssocID="{A83C57F9-2A08-458D-A23D-1F6F44564D2A}" presName="diagram" presStyleCnt="0">
        <dgm:presLayoutVars>
          <dgm:dir/>
          <dgm:resizeHandles val="exact"/>
        </dgm:presLayoutVars>
      </dgm:prSet>
      <dgm:spPr/>
    </dgm:pt>
    <dgm:pt modelId="{3FF72426-E0E8-4D82-9F15-0EA5C240079D}" type="pres">
      <dgm:prSet presAssocID="{DF400DE1-60F2-468A-BFEC-F4C8184974CC}" presName="node" presStyleLbl="node1" presStyleIdx="0" presStyleCnt="5">
        <dgm:presLayoutVars>
          <dgm:bulletEnabled val="1"/>
        </dgm:presLayoutVars>
      </dgm:prSet>
      <dgm:spPr/>
    </dgm:pt>
    <dgm:pt modelId="{8181C441-8149-4DAA-9F97-BD0534D06574}" type="pres">
      <dgm:prSet presAssocID="{045A8D91-6FD0-43CD-826C-D7BA92AA82D2}" presName="sibTrans" presStyleCnt="0"/>
      <dgm:spPr/>
    </dgm:pt>
    <dgm:pt modelId="{3BDB4E10-F893-42BF-AF97-BFEA3CF1D90B}" type="pres">
      <dgm:prSet presAssocID="{275B3F28-6127-4132-8BD9-E3AEB3C7E9D6}" presName="node" presStyleLbl="node1" presStyleIdx="1" presStyleCnt="5">
        <dgm:presLayoutVars>
          <dgm:bulletEnabled val="1"/>
        </dgm:presLayoutVars>
      </dgm:prSet>
      <dgm:spPr/>
    </dgm:pt>
    <dgm:pt modelId="{8DCD3FDA-AA59-4D57-8F08-984C0DCBE155}" type="pres">
      <dgm:prSet presAssocID="{3F6F2EB9-D48E-428C-B1D1-01B27F63FBD4}" presName="sibTrans" presStyleCnt="0"/>
      <dgm:spPr/>
    </dgm:pt>
    <dgm:pt modelId="{E4C256EB-EF25-46AA-B4A5-AD3D04F5C4B3}" type="pres">
      <dgm:prSet presAssocID="{26A9F25F-5BC3-44D5-A2C9-C211A4B3DFBD}" presName="node" presStyleLbl="node1" presStyleIdx="2" presStyleCnt="5">
        <dgm:presLayoutVars>
          <dgm:bulletEnabled val="1"/>
        </dgm:presLayoutVars>
      </dgm:prSet>
      <dgm:spPr/>
    </dgm:pt>
    <dgm:pt modelId="{33E693AA-0D0F-4B94-91AE-F3BABB67BC29}" type="pres">
      <dgm:prSet presAssocID="{41126732-C749-4337-A751-250696A9E16C}" presName="sibTrans" presStyleCnt="0"/>
      <dgm:spPr/>
    </dgm:pt>
    <dgm:pt modelId="{AC83A9F7-5CEC-4359-A1C0-102D56A64859}" type="pres">
      <dgm:prSet presAssocID="{48D4CD4B-1AF5-487C-9A26-60486595BF4E}" presName="node" presStyleLbl="node1" presStyleIdx="3" presStyleCnt="5">
        <dgm:presLayoutVars>
          <dgm:bulletEnabled val="1"/>
        </dgm:presLayoutVars>
      </dgm:prSet>
      <dgm:spPr/>
    </dgm:pt>
    <dgm:pt modelId="{2F464CB2-4443-4917-A059-DFCBDD0C99FF}" type="pres">
      <dgm:prSet presAssocID="{E5BA8AE0-1E10-492A-ACF3-1BFEE80EFA2A}" presName="sibTrans" presStyleCnt="0"/>
      <dgm:spPr/>
    </dgm:pt>
    <dgm:pt modelId="{2CA76F71-0ECE-40D2-9D73-24581A5A3C57}" type="pres">
      <dgm:prSet presAssocID="{4C5A5A2F-7B5A-4FE9-B3B7-952B30385766}" presName="node" presStyleLbl="node1" presStyleIdx="4" presStyleCnt="5">
        <dgm:presLayoutVars>
          <dgm:bulletEnabled val="1"/>
        </dgm:presLayoutVars>
      </dgm:prSet>
      <dgm:spPr/>
    </dgm:pt>
  </dgm:ptLst>
  <dgm:cxnLst>
    <dgm:cxn modelId="{6D02B309-4C33-471D-A0A8-658D73B6C21B}" srcId="{A83C57F9-2A08-458D-A23D-1F6F44564D2A}" destId="{DF400DE1-60F2-468A-BFEC-F4C8184974CC}" srcOrd="0" destOrd="0" parTransId="{458FBD1D-3D56-452A-8ADB-46FD5745D14F}" sibTransId="{045A8D91-6FD0-43CD-826C-D7BA92AA82D2}"/>
    <dgm:cxn modelId="{CD65F75B-884B-4807-ACD9-7193791CC87A}" type="presOf" srcId="{26A9F25F-5BC3-44D5-A2C9-C211A4B3DFBD}" destId="{E4C256EB-EF25-46AA-B4A5-AD3D04F5C4B3}" srcOrd="0" destOrd="0" presId="urn:microsoft.com/office/officeart/2005/8/layout/default"/>
    <dgm:cxn modelId="{E0A3AA43-B1A7-4C88-B631-5AC26895DAB4}" type="presOf" srcId="{48D4CD4B-1AF5-487C-9A26-60486595BF4E}" destId="{AC83A9F7-5CEC-4359-A1C0-102D56A64859}" srcOrd="0" destOrd="0" presId="urn:microsoft.com/office/officeart/2005/8/layout/default"/>
    <dgm:cxn modelId="{56C4FC7B-3DDE-4C65-8938-7D7B385DF3AD}" srcId="{A83C57F9-2A08-458D-A23D-1F6F44564D2A}" destId="{48D4CD4B-1AF5-487C-9A26-60486595BF4E}" srcOrd="3" destOrd="0" parTransId="{DB45D219-32B4-4FDE-908D-C98D511267C1}" sibTransId="{E5BA8AE0-1E10-492A-ACF3-1BFEE80EFA2A}"/>
    <dgm:cxn modelId="{05413E7C-CC44-4765-AD82-6FC33A4DEA61}" srcId="{A83C57F9-2A08-458D-A23D-1F6F44564D2A}" destId="{275B3F28-6127-4132-8BD9-E3AEB3C7E9D6}" srcOrd="1" destOrd="0" parTransId="{F236A5BD-475E-407A-AA1C-70EC50ABAEB9}" sibTransId="{3F6F2EB9-D48E-428C-B1D1-01B27F63FBD4}"/>
    <dgm:cxn modelId="{A9A9498B-CC4B-4748-A4BB-277FA6BC1172}" type="presOf" srcId="{4C5A5A2F-7B5A-4FE9-B3B7-952B30385766}" destId="{2CA76F71-0ECE-40D2-9D73-24581A5A3C57}" srcOrd="0" destOrd="0" presId="urn:microsoft.com/office/officeart/2005/8/layout/default"/>
    <dgm:cxn modelId="{21255991-87A8-417C-A6D4-CF1F2E7EB817}" type="presOf" srcId="{275B3F28-6127-4132-8BD9-E3AEB3C7E9D6}" destId="{3BDB4E10-F893-42BF-AF97-BFEA3CF1D90B}" srcOrd="0" destOrd="0" presId="urn:microsoft.com/office/officeart/2005/8/layout/default"/>
    <dgm:cxn modelId="{093E5BAC-2510-4A2E-B62C-3608808497F6}" type="presOf" srcId="{DF400DE1-60F2-468A-BFEC-F4C8184974CC}" destId="{3FF72426-E0E8-4D82-9F15-0EA5C240079D}" srcOrd="0" destOrd="0" presId="urn:microsoft.com/office/officeart/2005/8/layout/default"/>
    <dgm:cxn modelId="{49824FBC-4297-4517-A032-781D7951525C}" srcId="{A83C57F9-2A08-458D-A23D-1F6F44564D2A}" destId="{26A9F25F-5BC3-44D5-A2C9-C211A4B3DFBD}" srcOrd="2" destOrd="0" parTransId="{F876CADC-FC48-47CC-989F-866BB3C7D671}" sibTransId="{41126732-C749-4337-A751-250696A9E16C}"/>
    <dgm:cxn modelId="{33C296C6-6198-40AB-9630-76378F00F827}" srcId="{A83C57F9-2A08-458D-A23D-1F6F44564D2A}" destId="{4C5A5A2F-7B5A-4FE9-B3B7-952B30385766}" srcOrd="4" destOrd="0" parTransId="{D83F4800-3DCA-4429-9D96-11AA872D6A83}" sibTransId="{5BA0966F-B017-4C79-B579-CE9C72D741B4}"/>
    <dgm:cxn modelId="{AD2ED4C8-DAA4-4778-90EA-985DDDD8CDEF}" type="presOf" srcId="{A83C57F9-2A08-458D-A23D-1F6F44564D2A}" destId="{57C55006-C4D6-47DE-9C06-3020B2CB664D}" srcOrd="0" destOrd="0" presId="urn:microsoft.com/office/officeart/2005/8/layout/default"/>
    <dgm:cxn modelId="{B670D831-2DD1-4303-9AAD-EC5D2A43DB84}" type="presParOf" srcId="{57C55006-C4D6-47DE-9C06-3020B2CB664D}" destId="{3FF72426-E0E8-4D82-9F15-0EA5C240079D}" srcOrd="0" destOrd="0" presId="urn:microsoft.com/office/officeart/2005/8/layout/default"/>
    <dgm:cxn modelId="{B26EACB0-FF51-4023-9977-0ABB19B7D08A}" type="presParOf" srcId="{57C55006-C4D6-47DE-9C06-3020B2CB664D}" destId="{8181C441-8149-4DAA-9F97-BD0534D06574}" srcOrd="1" destOrd="0" presId="urn:microsoft.com/office/officeart/2005/8/layout/default"/>
    <dgm:cxn modelId="{240CE0A0-3CC6-45BF-9490-1E28A2691115}" type="presParOf" srcId="{57C55006-C4D6-47DE-9C06-3020B2CB664D}" destId="{3BDB4E10-F893-42BF-AF97-BFEA3CF1D90B}" srcOrd="2" destOrd="0" presId="urn:microsoft.com/office/officeart/2005/8/layout/default"/>
    <dgm:cxn modelId="{5E4DA33A-BD07-477E-9877-CFFA1AF9B318}" type="presParOf" srcId="{57C55006-C4D6-47DE-9C06-3020B2CB664D}" destId="{8DCD3FDA-AA59-4D57-8F08-984C0DCBE155}" srcOrd="3" destOrd="0" presId="urn:microsoft.com/office/officeart/2005/8/layout/default"/>
    <dgm:cxn modelId="{B12B6875-D904-44FE-B631-8661657D5D5F}" type="presParOf" srcId="{57C55006-C4D6-47DE-9C06-3020B2CB664D}" destId="{E4C256EB-EF25-46AA-B4A5-AD3D04F5C4B3}" srcOrd="4" destOrd="0" presId="urn:microsoft.com/office/officeart/2005/8/layout/default"/>
    <dgm:cxn modelId="{2C17924E-869E-4259-B390-C940CE63B68B}" type="presParOf" srcId="{57C55006-C4D6-47DE-9C06-3020B2CB664D}" destId="{33E693AA-0D0F-4B94-91AE-F3BABB67BC29}" srcOrd="5" destOrd="0" presId="urn:microsoft.com/office/officeart/2005/8/layout/default"/>
    <dgm:cxn modelId="{4F205238-00CA-4F25-955D-1658EB268180}" type="presParOf" srcId="{57C55006-C4D6-47DE-9C06-3020B2CB664D}" destId="{AC83A9F7-5CEC-4359-A1C0-102D56A64859}" srcOrd="6" destOrd="0" presId="urn:microsoft.com/office/officeart/2005/8/layout/default"/>
    <dgm:cxn modelId="{0AD1258E-E872-483D-935B-9EE9F9B6410D}" type="presParOf" srcId="{57C55006-C4D6-47DE-9C06-3020B2CB664D}" destId="{2F464CB2-4443-4917-A059-DFCBDD0C99FF}" srcOrd="7" destOrd="0" presId="urn:microsoft.com/office/officeart/2005/8/layout/default"/>
    <dgm:cxn modelId="{B6639020-4CC6-409B-BD05-55F01934BB12}" type="presParOf" srcId="{57C55006-C4D6-47DE-9C06-3020B2CB664D}" destId="{2CA76F71-0ECE-40D2-9D73-24581A5A3C5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217464-B449-4CCE-9D48-28BF281E2C8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26CDC6-F6FD-4E18-A997-288C0D094545}">
      <dgm:prSet/>
      <dgm:spPr/>
      <dgm:t>
        <a:bodyPr/>
        <a:lstStyle/>
        <a:p>
          <a:r>
            <a:rPr lang="en-US"/>
            <a:t>Funding is based entirely on charitable donations and is subject to availability.</a:t>
          </a:r>
        </a:p>
      </dgm:t>
    </dgm:pt>
    <dgm:pt modelId="{2A01786D-FB9C-4BB8-822E-7128ECA3169C}" type="parTrans" cxnId="{F337C0D2-2549-459E-BD0D-F2428618314C}">
      <dgm:prSet/>
      <dgm:spPr/>
      <dgm:t>
        <a:bodyPr/>
        <a:lstStyle/>
        <a:p>
          <a:endParaRPr lang="en-US"/>
        </a:p>
      </dgm:t>
    </dgm:pt>
    <dgm:pt modelId="{5F86834A-FB45-40A9-ADDD-3094F0C45F20}" type="sibTrans" cxnId="{F337C0D2-2549-459E-BD0D-F2428618314C}">
      <dgm:prSet/>
      <dgm:spPr/>
      <dgm:t>
        <a:bodyPr/>
        <a:lstStyle/>
        <a:p>
          <a:endParaRPr lang="en-US"/>
        </a:p>
      </dgm:t>
    </dgm:pt>
    <dgm:pt modelId="{1C3C9CA7-36FD-41B3-9700-A98A441BBD20}">
      <dgm:prSet/>
      <dgm:spPr/>
      <dgm:t>
        <a:bodyPr/>
        <a:lstStyle/>
        <a:p>
          <a:r>
            <a:rPr lang="en-US"/>
            <a:t>Fill the Gaps in Lung Cancer actively seeks additional funding; however, future funding availability cannot be guaranteed.</a:t>
          </a:r>
        </a:p>
      </dgm:t>
    </dgm:pt>
    <dgm:pt modelId="{0E7A9326-206A-4D71-8953-BB77CC913B8E}" type="parTrans" cxnId="{19D6F5FB-BE3B-46B4-A6B8-9CAE98AD9A06}">
      <dgm:prSet/>
      <dgm:spPr/>
      <dgm:t>
        <a:bodyPr/>
        <a:lstStyle/>
        <a:p>
          <a:endParaRPr lang="en-US"/>
        </a:p>
      </dgm:t>
    </dgm:pt>
    <dgm:pt modelId="{ADE798FB-4AD4-4A8A-B45D-2421E8481DDE}" type="sibTrans" cxnId="{19D6F5FB-BE3B-46B4-A6B8-9CAE98AD9A06}">
      <dgm:prSet/>
      <dgm:spPr/>
      <dgm:t>
        <a:bodyPr/>
        <a:lstStyle/>
        <a:p>
          <a:endParaRPr lang="en-US"/>
        </a:p>
      </dgm:t>
    </dgm:pt>
    <dgm:pt modelId="{A45E68D1-488A-4BEA-9F27-80A4DFD09F1F}">
      <dgm:prSet/>
      <dgm:spPr/>
      <dgm:t>
        <a:bodyPr/>
        <a:lstStyle/>
        <a:p>
          <a:r>
            <a:rPr lang="en-US" dirty="0"/>
            <a:t>Approval of application does not constitute a guarantee of funding for the entire duration of the clinical trial participation.</a:t>
          </a:r>
        </a:p>
      </dgm:t>
    </dgm:pt>
    <dgm:pt modelId="{C481A588-7CED-41C9-8A4A-34E8D0507EB1}" type="parTrans" cxnId="{80C00786-6BC0-4953-B442-63C92756F0AE}">
      <dgm:prSet/>
      <dgm:spPr/>
      <dgm:t>
        <a:bodyPr/>
        <a:lstStyle/>
        <a:p>
          <a:endParaRPr lang="en-US"/>
        </a:p>
      </dgm:t>
    </dgm:pt>
    <dgm:pt modelId="{0933608F-BA4D-40AF-B1FC-E220B418E151}" type="sibTrans" cxnId="{80C00786-6BC0-4953-B442-63C92756F0AE}">
      <dgm:prSet/>
      <dgm:spPr/>
      <dgm:t>
        <a:bodyPr/>
        <a:lstStyle/>
        <a:p>
          <a:endParaRPr lang="en-US"/>
        </a:p>
      </dgm:t>
    </dgm:pt>
    <dgm:pt modelId="{1434AE93-B850-4A84-8BB4-395CE66FD6B8}">
      <dgm:prSet/>
      <dgm:spPr/>
      <dgm:t>
        <a:bodyPr/>
        <a:lstStyle/>
        <a:p>
          <a:endParaRPr lang="en-US" dirty="0"/>
        </a:p>
      </dgm:t>
    </dgm:pt>
    <dgm:pt modelId="{05981CE7-F639-41E5-A7DD-E066772EF301}" type="parTrans" cxnId="{964E3070-B851-46FB-8335-98A755571551}">
      <dgm:prSet/>
      <dgm:spPr/>
      <dgm:t>
        <a:bodyPr/>
        <a:lstStyle/>
        <a:p>
          <a:endParaRPr lang="en-US"/>
        </a:p>
      </dgm:t>
    </dgm:pt>
    <dgm:pt modelId="{EA1CF1C5-C455-4BA8-BAB5-2DADB1E23F2B}" type="sibTrans" cxnId="{964E3070-B851-46FB-8335-98A755571551}">
      <dgm:prSet/>
      <dgm:spPr/>
      <dgm:t>
        <a:bodyPr/>
        <a:lstStyle/>
        <a:p>
          <a:endParaRPr lang="en-US"/>
        </a:p>
      </dgm:t>
    </dgm:pt>
    <dgm:pt modelId="{1DAA2F6D-9C51-48AE-ACAE-23EBD6F9D061}" type="pres">
      <dgm:prSet presAssocID="{7C217464-B449-4CCE-9D48-28BF281E2C8B}" presName="vert0" presStyleCnt="0">
        <dgm:presLayoutVars>
          <dgm:dir/>
          <dgm:animOne val="branch"/>
          <dgm:animLvl val="lvl"/>
        </dgm:presLayoutVars>
      </dgm:prSet>
      <dgm:spPr/>
    </dgm:pt>
    <dgm:pt modelId="{412311E3-8084-430E-9058-D0B7B6DC844C}" type="pres">
      <dgm:prSet presAssocID="{D626CDC6-F6FD-4E18-A997-288C0D094545}" presName="thickLine" presStyleLbl="alignNode1" presStyleIdx="0" presStyleCnt="4"/>
      <dgm:spPr/>
    </dgm:pt>
    <dgm:pt modelId="{95C0EB6A-80D8-4044-A40F-C5B90959A97A}" type="pres">
      <dgm:prSet presAssocID="{D626CDC6-F6FD-4E18-A997-288C0D094545}" presName="horz1" presStyleCnt="0"/>
      <dgm:spPr/>
    </dgm:pt>
    <dgm:pt modelId="{86910B9C-E244-4D3D-97C0-81EE44B3BFAE}" type="pres">
      <dgm:prSet presAssocID="{D626CDC6-F6FD-4E18-A997-288C0D094545}" presName="tx1" presStyleLbl="revTx" presStyleIdx="0" presStyleCnt="4"/>
      <dgm:spPr/>
    </dgm:pt>
    <dgm:pt modelId="{31E50AC7-F33F-4816-A517-B9DD6A5706CA}" type="pres">
      <dgm:prSet presAssocID="{D626CDC6-F6FD-4E18-A997-288C0D094545}" presName="vert1" presStyleCnt="0"/>
      <dgm:spPr/>
    </dgm:pt>
    <dgm:pt modelId="{9B1E347B-AC6F-4412-8265-B2FBC1F53CD1}" type="pres">
      <dgm:prSet presAssocID="{1C3C9CA7-36FD-41B3-9700-A98A441BBD20}" presName="thickLine" presStyleLbl="alignNode1" presStyleIdx="1" presStyleCnt="4"/>
      <dgm:spPr/>
    </dgm:pt>
    <dgm:pt modelId="{20749A06-70DA-43CF-A33D-E5434E0AAA3A}" type="pres">
      <dgm:prSet presAssocID="{1C3C9CA7-36FD-41B3-9700-A98A441BBD20}" presName="horz1" presStyleCnt="0"/>
      <dgm:spPr/>
    </dgm:pt>
    <dgm:pt modelId="{995DB6DB-EA4A-4E49-A8AB-C267B1D15532}" type="pres">
      <dgm:prSet presAssocID="{1C3C9CA7-36FD-41B3-9700-A98A441BBD20}" presName="tx1" presStyleLbl="revTx" presStyleIdx="1" presStyleCnt="4"/>
      <dgm:spPr/>
    </dgm:pt>
    <dgm:pt modelId="{4515033F-D0D7-4C6F-94EF-CD3F6DBE5B6E}" type="pres">
      <dgm:prSet presAssocID="{1C3C9CA7-36FD-41B3-9700-A98A441BBD20}" presName="vert1" presStyleCnt="0"/>
      <dgm:spPr/>
    </dgm:pt>
    <dgm:pt modelId="{3E5AF317-1256-4C27-9F21-EA9AB87E2BBA}" type="pres">
      <dgm:prSet presAssocID="{A45E68D1-488A-4BEA-9F27-80A4DFD09F1F}" presName="thickLine" presStyleLbl="alignNode1" presStyleIdx="2" presStyleCnt="4"/>
      <dgm:spPr/>
    </dgm:pt>
    <dgm:pt modelId="{BA885AE6-4E6B-401A-92BF-528D6FCEC367}" type="pres">
      <dgm:prSet presAssocID="{A45E68D1-488A-4BEA-9F27-80A4DFD09F1F}" presName="horz1" presStyleCnt="0"/>
      <dgm:spPr/>
    </dgm:pt>
    <dgm:pt modelId="{240F1EA1-3F45-4D38-940C-633A63A815A2}" type="pres">
      <dgm:prSet presAssocID="{A45E68D1-488A-4BEA-9F27-80A4DFD09F1F}" presName="tx1" presStyleLbl="revTx" presStyleIdx="2" presStyleCnt="4"/>
      <dgm:spPr/>
    </dgm:pt>
    <dgm:pt modelId="{6949D9CB-D1AA-46A9-86BE-56238BE2AA50}" type="pres">
      <dgm:prSet presAssocID="{A45E68D1-488A-4BEA-9F27-80A4DFD09F1F}" presName="vert1" presStyleCnt="0"/>
      <dgm:spPr/>
    </dgm:pt>
    <dgm:pt modelId="{FE207455-06C2-48ED-A2BF-9319065BE220}" type="pres">
      <dgm:prSet presAssocID="{1434AE93-B850-4A84-8BB4-395CE66FD6B8}" presName="thickLine" presStyleLbl="alignNode1" presStyleIdx="3" presStyleCnt="4"/>
      <dgm:spPr/>
    </dgm:pt>
    <dgm:pt modelId="{6D819102-0309-4F14-AE72-43FBC50E81B1}" type="pres">
      <dgm:prSet presAssocID="{1434AE93-B850-4A84-8BB4-395CE66FD6B8}" presName="horz1" presStyleCnt="0"/>
      <dgm:spPr/>
    </dgm:pt>
    <dgm:pt modelId="{34612B0C-C807-4886-AC3D-3B7BDFD61F8C}" type="pres">
      <dgm:prSet presAssocID="{1434AE93-B850-4A84-8BB4-395CE66FD6B8}" presName="tx1" presStyleLbl="revTx" presStyleIdx="3" presStyleCnt="4"/>
      <dgm:spPr/>
    </dgm:pt>
    <dgm:pt modelId="{27FE9809-74FD-49DC-82CC-8A0F1C7C0A53}" type="pres">
      <dgm:prSet presAssocID="{1434AE93-B850-4A84-8BB4-395CE66FD6B8}" presName="vert1" presStyleCnt="0"/>
      <dgm:spPr/>
    </dgm:pt>
  </dgm:ptLst>
  <dgm:cxnLst>
    <dgm:cxn modelId="{994C7C3B-E6DF-47F3-8AC7-AC0ECE2916E4}" type="presOf" srcId="{1C3C9CA7-36FD-41B3-9700-A98A441BBD20}" destId="{995DB6DB-EA4A-4E49-A8AB-C267B1D15532}" srcOrd="0" destOrd="0" presId="urn:microsoft.com/office/officeart/2008/layout/LinedList"/>
    <dgm:cxn modelId="{964E3070-B851-46FB-8335-98A755571551}" srcId="{7C217464-B449-4CCE-9D48-28BF281E2C8B}" destId="{1434AE93-B850-4A84-8BB4-395CE66FD6B8}" srcOrd="3" destOrd="0" parTransId="{05981CE7-F639-41E5-A7DD-E066772EF301}" sibTransId="{EA1CF1C5-C455-4BA8-BAB5-2DADB1E23F2B}"/>
    <dgm:cxn modelId="{F2F85056-96D7-45A3-A6B6-694B75FF9F14}" type="presOf" srcId="{A45E68D1-488A-4BEA-9F27-80A4DFD09F1F}" destId="{240F1EA1-3F45-4D38-940C-633A63A815A2}" srcOrd="0" destOrd="0" presId="urn:microsoft.com/office/officeart/2008/layout/LinedList"/>
    <dgm:cxn modelId="{ABBB6580-B360-46DD-B4F2-B43B5E0775A0}" type="presOf" srcId="{7C217464-B449-4CCE-9D48-28BF281E2C8B}" destId="{1DAA2F6D-9C51-48AE-ACAE-23EBD6F9D061}" srcOrd="0" destOrd="0" presId="urn:microsoft.com/office/officeart/2008/layout/LinedList"/>
    <dgm:cxn modelId="{B58D3C85-F019-407D-B9B6-D0C8B658CFC9}" type="presOf" srcId="{D626CDC6-F6FD-4E18-A997-288C0D094545}" destId="{86910B9C-E244-4D3D-97C0-81EE44B3BFAE}" srcOrd="0" destOrd="0" presId="urn:microsoft.com/office/officeart/2008/layout/LinedList"/>
    <dgm:cxn modelId="{80C00786-6BC0-4953-B442-63C92756F0AE}" srcId="{7C217464-B449-4CCE-9D48-28BF281E2C8B}" destId="{A45E68D1-488A-4BEA-9F27-80A4DFD09F1F}" srcOrd="2" destOrd="0" parTransId="{C481A588-7CED-41C9-8A4A-34E8D0507EB1}" sibTransId="{0933608F-BA4D-40AF-B1FC-E220B418E151}"/>
    <dgm:cxn modelId="{F337C0D2-2549-459E-BD0D-F2428618314C}" srcId="{7C217464-B449-4CCE-9D48-28BF281E2C8B}" destId="{D626CDC6-F6FD-4E18-A997-288C0D094545}" srcOrd="0" destOrd="0" parTransId="{2A01786D-FB9C-4BB8-822E-7128ECA3169C}" sibTransId="{5F86834A-FB45-40A9-ADDD-3094F0C45F20}"/>
    <dgm:cxn modelId="{BBBC2DDE-332F-46D1-BDDD-00E702D119F6}" type="presOf" srcId="{1434AE93-B850-4A84-8BB4-395CE66FD6B8}" destId="{34612B0C-C807-4886-AC3D-3B7BDFD61F8C}" srcOrd="0" destOrd="0" presId="urn:microsoft.com/office/officeart/2008/layout/LinedList"/>
    <dgm:cxn modelId="{19D6F5FB-BE3B-46B4-A6B8-9CAE98AD9A06}" srcId="{7C217464-B449-4CCE-9D48-28BF281E2C8B}" destId="{1C3C9CA7-36FD-41B3-9700-A98A441BBD20}" srcOrd="1" destOrd="0" parTransId="{0E7A9326-206A-4D71-8953-BB77CC913B8E}" sibTransId="{ADE798FB-4AD4-4A8A-B45D-2421E8481DDE}"/>
    <dgm:cxn modelId="{7B4A525D-3B34-4680-BF66-69D2FF46E1B3}" type="presParOf" srcId="{1DAA2F6D-9C51-48AE-ACAE-23EBD6F9D061}" destId="{412311E3-8084-430E-9058-D0B7B6DC844C}" srcOrd="0" destOrd="0" presId="urn:microsoft.com/office/officeart/2008/layout/LinedList"/>
    <dgm:cxn modelId="{0520A284-5A7C-4EE8-8E8A-6B0A97478E82}" type="presParOf" srcId="{1DAA2F6D-9C51-48AE-ACAE-23EBD6F9D061}" destId="{95C0EB6A-80D8-4044-A40F-C5B90959A97A}" srcOrd="1" destOrd="0" presId="urn:microsoft.com/office/officeart/2008/layout/LinedList"/>
    <dgm:cxn modelId="{E5641062-B28B-440F-B225-0DDC415C7D25}" type="presParOf" srcId="{95C0EB6A-80D8-4044-A40F-C5B90959A97A}" destId="{86910B9C-E244-4D3D-97C0-81EE44B3BFAE}" srcOrd="0" destOrd="0" presId="urn:microsoft.com/office/officeart/2008/layout/LinedList"/>
    <dgm:cxn modelId="{E6F2089E-5918-44FA-91AE-F720159483E2}" type="presParOf" srcId="{95C0EB6A-80D8-4044-A40F-C5B90959A97A}" destId="{31E50AC7-F33F-4816-A517-B9DD6A5706CA}" srcOrd="1" destOrd="0" presId="urn:microsoft.com/office/officeart/2008/layout/LinedList"/>
    <dgm:cxn modelId="{D0F00824-81C6-44A8-8599-C707AE99F22F}" type="presParOf" srcId="{1DAA2F6D-9C51-48AE-ACAE-23EBD6F9D061}" destId="{9B1E347B-AC6F-4412-8265-B2FBC1F53CD1}" srcOrd="2" destOrd="0" presId="urn:microsoft.com/office/officeart/2008/layout/LinedList"/>
    <dgm:cxn modelId="{B7E558ED-2038-462A-9A96-06D8E40AD5B6}" type="presParOf" srcId="{1DAA2F6D-9C51-48AE-ACAE-23EBD6F9D061}" destId="{20749A06-70DA-43CF-A33D-E5434E0AAA3A}" srcOrd="3" destOrd="0" presId="urn:microsoft.com/office/officeart/2008/layout/LinedList"/>
    <dgm:cxn modelId="{AF9D8A8B-56B0-4167-98A0-7CFD6CA5BBC3}" type="presParOf" srcId="{20749A06-70DA-43CF-A33D-E5434E0AAA3A}" destId="{995DB6DB-EA4A-4E49-A8AB-C267B1D15532}" srcOrd="0" destOrd="0" presId="urn:microsoft.com/office/officeart/2008/layout/LinedList"/>
    <dgm:cxn modelId="{11F974D6-B46A-47A1-B836-6D4D9753548D}" type="presParOf" srcId="{20749A06-70DA-43CF-A33D-E5434E0AAA3A}" destId="{4515033F-D0D7-4C6F-94EF-CD3F6DBE5B6E}" srcOrd="1" destOrd="0" presId="urn:microsoft.com/office/officeart/2008/layout/LinedList"/>
    <dgm:cxn modelId="{38CC9490-9D92-4C33-878C-9675CFBAABAF}" type="presParOf" srcId="{1DAA2F6D-9C51-48AE-ACAE-23EBD6F9D061}" destId="{3E5AF317-1256-4C27-9F21-EA9AB87E2BBA}" srcOrd="4" destOrd="0" presId="urn:microsoft.com/office/officeart/2008/layout/LinedList"/>
    <dgm:cxn modelId="{87A38657-2BCE-4884-84D0-AE0FA3C29858}" type="presParOf" srcId="{1DAA2F6D-9C51-48AE-ACAE-23EBD6F9D061}" destId="{BA885AE6-4E6B-401A-92BF-528D6FCEC367}" srcOrd="5" destOrd="0" presId="urn:microsoft.com/office/officeart/2008/layout/LinedList"/>
    <dgm:cxn modelId="{C5A5754C-961D-4C9E-A35C-8C682FAE9640}" type="presParOf" srcId="{BA885AE6-4E6B-401A-92BF-528D6FCEC367}" destId="{240F1EA1-3F45-4D38-940C-633A63A815A2}" srcOrd="0" destOrd="0" presId="urn:microsoft.com/office/officeart/2008/layout/LinedList"/>
    <dgm:cxn modelId="{6D5E16BB-547C-4B9B-BD00-3B112EAB96A0}" type="presParOf" srcId="{BA885AE6-4E6B-401A-92BF-528D6FCEC367}" destId="{6949D9CB-D1AA-46A9-86BE-56238BE2AA50}" srcOrd="1" destOrd="0" presId="urn:microsoft.com/office/officeart/2008/layout/LinedList"/>
    <dgm:cxn modelId="{0CB7C326-5B97-440F-9062-59ACFFC4ED12}" type="presParOf" srcId="{1DAA2F6D-9C51-48AE-ACAE-23EBD6F9D061}" destId="{FE207455-06C2-48ED-A2BF-9319065BE220}" srcOrd="6" destOrd="0" presId="urn:microsoft.com/office/officeart/2008/layout/LinedList"/>
    <dgm:cxn modelId="{661366FA-9ABB-46F0-B140-86F5B5615373}" type="presParOf" srcId="{1DAA2F6D-9C51-48AE-ACAE-23EBD6F9D061}" destId="{6D819102-0309-4F14-AE72-43FBC50E81B1}" srcOrd="7" destOrd="0" presId="urn:microsoft.com/office/officeart/2008/layout/LinedList"/>
    <dgm:cxn modelId="{79CD5DE1-4D57-423A-847D-BA9CFF3DAF6C}" type="presParOf" srcId="{6D819102-0309-4F14-AE72-43FBC50E81B1}" destId="{34612B0C-C807-4886-AC3D-3B7BDFD61F8C}" srcOrd="0" destOrd="0" presId="urn:microsoft.com/office/officeart/2008/layout/LinedList"/>
    <dgm:cxn modelId="{B4A75E0F-79F0-45BA-B22C-337695FB2A0D}" type="presParOf" srcId="{6D819102-0309-4F14-AE72-43FBC50E81B1}" destId="{27FE9809-74FD-49DC-82CC-8A0F1C7C0A5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AF6CA-F941-45DA-AD05-A075BAE1129F}">
      <dsp:nvSpPr>
        <dsp:cNvPr id="0" name=""/>
        <dsp:cNvSpPr/>
      </dsp:nvSpPr>
      <dsp:spPr>
        <a:xfrm>
          <a:off x="0" y="702"/>
          <a:ext cx="644025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7E843-ED2A-4706-B82E-C95D41990921}">
      <dsp:nvSpPr>
        <dsp:cNvPr id="0" name=""/>
        <dsp:cNvSpPr/>
      </dsp:nvSpPr>
      <dsp:spPr>
        <a:xfrm>
          <a:off x="0" y="702"/>
          <a:ext cx="6440258" cy="1150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Founder: Thomas Howard</a:t>
          </a:r>
        </a:p>
      </dsp:txBody>
      <dsp:txXfrm>
        <a:off x="0" y="702"/>
        <a:ext cx="6440258" cy="1150740"/>
      </dsp:txXfrm>
    </dsp:sp>
    <dsp:sp modelId="{573E48FA-E150-477D-90A5-138135A67FD0}">
      <dsp:nvSpPr>
        <dsp:cNvPr id="0" name=""/>
        <dsp:cNvSpPr/>
      </dsp:nvSpPr>
      <dsp:spPr>
        <a:xfrm>
          <a:off x="0" y="1151443"/>
          <a:ext cx="644025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09F12-8AED-441A-B814-3515480B0EA6}">
      <dsp:nvSpPr>
        <dsp:cNvPr id="0" name=""/>
        <dsp:cNvSpPr/>
      </dsp:nvSpPr>
      <dsp:spPr>
        <a:xfrm>
          <a:off x="0" y="1151443"/>
          <a:ext cx="6440258" cy="1150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Inspired by: Sheila’s ongoing fight and survival</a:t>
          </a:r>
        </a:p>
      </dsp:txBody>
      <dsp:txXfrm>
        <a:off x="0" y="1151443"/>
        <a:ext cx="6440258" cy="1150740"/>
      </dsp:txXfrm>
    </dsp:sp>
    <dsp:sp modelId="{82B2C19B-4D3B-4CD6-9367-FC9642A5CB48}">
      <dsp:nvSpPr>
        <dsp:cNvPr id="0" name=""/>
        <dsp:cNvSpPr/>
      </dsp:nvSpPr>
      <dsp:spPr>
        <a:xfrm>
          <a:off x="0" y="2302184"/>
          <a:ext cx="644025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7E365-72CD-4AD6-87C9-51DB4AF11721}">
      <dsp:nvSpPr>
        <dsp:cNvPr id="0" name=""/>
        <dsp:cNvSpPr/>
      </dsp:nvSpPr>
      <dsp:spPr>
        <a:xfrm>
          <a:off x="0" y="2302184"/>
          <a:ext cx="6440258" cy="1150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Location: Rancho Mirage, CA</a:t>
          </a:r>
        </a:p>
      </dsp:txBody>
      <dsp:txXfrm>
        <a:off x="0" y="2302184"/>
        <a:ext cx="6440258" cy="1150740"/>
      </dsp:txXfrm>
    </dsp:sp>
    <dsp:sp modelId="{507D70D7-DDEB-4DBB-AB13-C17DF4F96BC6}">
      <dsp:nvSpPr>
        <dsp:cNvPr id="0" name=""/>
        <dsp:cNvSpPr/>
      </dsp:nvSpPr>
      <dsp:spPr>
        <a:xfrm>
          <a:off x="0" y="3452924"/>
          <a:ext cx="644025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1DAFA-0244-44B0-91D3-EC3120C6307E}">
      <dsp:nvSpPr>
        <dsp:cNvPr id="0" name=""/>
        <dsp:cNvSpPr/>
      </dsp:nvSpPr>
      <dsp:spPr>
        <a:xfrm>
          <a:off x="0" y="3452924"/>
          <a:ext cx="6440258" cy="1150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Email: Thomas@fillthegapsinlungcancer.com</a:t>
          </a:r>
        </a:p>
      </dsp:txBody>
      <dsp:txXfrm>
        <a:off x="0" y="3452924"/>
        <a:ext cx="6440258" cy="1150740"/>
      </dsp:txXfrm>
    </dsp:sp>
    <dsp:sp modelId="{90176097-435C-42C0-9872-47FA91346398}">
      <dsp:nvSpPr>
        <dsp:cNvPr id="0" name=""/>
        <dsp:cNvSpPr/>
      </dsp:nvSpPr>
      <dsp:spPr>
        <a:xfrm>
          <a:off x="0" y="4603665"/>
          <a:ext cx="644025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F2083-2C39-4142-833E-E37315A31D18}">
      <dsp:nvSpPr>
        <dsp:cNvPr id="0" name=""/>
        <dsp:cNvSpPr/>
      </dsp:nvSpPr>
      <dsp:spPr>
        <a:xfrm>
          <a:off x="0" y="4603665"/>
          <a:ext cx="6440258" cy="1150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Website: www.fillthegapsinlungcancer.com</a:t>
          </a:r>
        </a:p>
      </dsp:txBody>
      <dsp:txXfrm>
        <a:off x="0" y="4603665"/>
        <a:ext cx="6440258" cy="1150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70AAB-DF24-4061-96E7-FA0B382918A9}">
      <dsp:nvSpPr>
        <dsp:cNvPr id="0" name=""/>
        <dsp:cNvSpPr/>
      </dsp:nvSpPr>
      <dsp:spPr>
        <a:xfrm>
          <a:off x="1049510" y="194261"/>
          <a:ext cx="2705607" cy="2705607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Early Detection</a:t>
          </a:r>
        </a:p>
      </dsp:txBody>
      <dsp:txXfrm>
        <a:off x="2485737" y="755030"/>
        <a:ext cx="998497" cy="740821"/>
      </dsp:txXfrm>
    </dsp:sp>
    <dsp:sp modelId="{17F733A1-76A9-4B5F-AE1F-B7F4D1B4F6BC}">
      <dsp:nvSpPr>
        <dsp:cNvPr id="0" name=""/>
        <dsp:cNvSpPr/>
      </dsp:nvSpPr>
      <dsp:spPr>
        <a:xfrm>
          <a:off x="1049510" y="285092"/>
          <a:ext cx="2705607" cy="2705607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3038109"/>
            <a:satOff val="-1368"/>
            <a:lumOff val="-1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Advanced Testing</a:t>
          </a:r>
        </a:p>
      </dsp:txBody>
      <dsp:txXfrm>
        <a:off x="2485737" y="1689109"/>
        <a:ext cx="998497" cy="740821"/>
      </dsp:txXfrm>
    </dsp:sp>
    <dsp:sp modelId="{17EEC13D-07CC-43A3-A443-A8243445B9B0}">
      <dsp:nvSpPr>
        <dsp:cNvPr id="0" name=""/>
        <dsp:cNvSpPr/>
      </dsp:nvSpPr>
      <dsp:spPr>
        <a:xfrm>
          <a:off x="958679" y="285092"/>
          <a:ext cx="2705607" cy="2705607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6076219"/>
            <a:satOff val="-2736"/>
            <a:lumOff val="-33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Trial Access</a:t>
          </a:r>
        </a:p>
      </dsp:txBody>
      <dsp:txXfrm>
        <a:off x="1229562" y="1689109"/>
        <a:ext cx="998497" cy="740821"/>
      </dsp:txXfrm>
    </dsp:sp>
    <dsp:sp modelId="{58833781-DEE2-4748-9461-5FA9FB67DE1E}">
      <dsp:nvSpPr>
        <dsp:cNvPr id="0" name=""/>
        <dsp:cNvSpPr/>
      </dsp:nvSpPr>
      <dsp:spPr>
        <a:xfrm>
          <a:off x="958679" y="194261"/>
          <a:ext cx="2705607" cy="2705607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9114327"/>
            <a:satOff val="-4104"/>
            <a:lumOff val="-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Patient Centered Advocate</a:t>
          </a:r>
        </a:p>
      </dsp:txBody>
      <dsp:txXfrm>
        <a:off x="1229562" y="755030"/>
        <a:ext cx="998497" cy="740821"/>
      </dsp:txXfrm>
    </dsp:sp>
    <dsp:sp modelId="{8F18CE6B-789F-4320-A129-09DC2721C636}">
      <dsp:nvSpPr>
        <dsp:cNvPr id="0" name=""/>
        <dsp:cNvSpPr/>
      </dsp:nvSpPr>
      <dsp:spPr>
        <a:xfrm>
          <a:off x="882020" y="26771"/>
          <a:ext cx="3040587" cy="3040587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78B08-8F5A-41F7-A52F-7363D0A0C06D}">
      <dsp:nvSpPr>
        <dsp:cNvPr id="0" name=""/>
        <dsp:cNvSpPr/>
      </dsp:nvSpPr>
      <dsp:spPr>
        <a:xfrm>
          <a:off x="882020" y="117602"/>
          <a:ext cx="3040587" cy="3040587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hueOff val="3038109"/>
            <a:satOff val="-1368"/>
            <a:lumOff val="-16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7FE0E-ED23-4834-ACF1-B8BB8D70CABD}">
      <dsp:nvSpPr>
        <dsp:cNvPr id="0" name=""/>
        <dsp:cNvSpPr/>
      </dsp:nvSpPr>
      <dsp:spPr>
        <a:xfrm>
          <a:off x="791189" y="117602"/>
          <a:ext cx="3040587" cy="3040587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5">
            <a:hueOff val="6076219"/>
            <a:satOff val="-2736"/>
            <a:lumOff val="-33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5BB34-F478-46B3-B850-AAE05445C477}">
      <dsp:nvSpPr>
        <dsp:cNvPr id="0" name=""/>
        <dsp:cNvSpPr/>
      </dsp:nvSpPr>
      <dsp:spPr>
        <a:xfrm>
          <a:off x="791189" y="26771"/>
          <a:ext cx="3040587" cy="3040587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9114327"/>
            <a:satOff val="-4104"/>
            <a:lumOff val="-50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ADA62-C7A0-41EB-86C7-C6C133AA2FC4}">
      <dsp:nvSpPr>
        <dsp:cNvPr id="0" name=""/>
        <dsp:cNvSpPr/>
      </dsp:nvSpPr>
      <dsp:spPr>
        <a:xfrm rot="5400000">
          <a:off x="6348098" y="-2288670"/>
          <a:ext cx="1792669" cy="681829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Clinical trials are open and actively recruiting, but most patients never reach them.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Barriers like geography, awareness, eligibility confusion, and provider bias prevent participation.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Trial slots go unfilled—especially for rare mutations</a:t>
          </a:r>
        </a:p>
      </dsp:txBody>
      <dsp:txXfrm rot="-5400000">
        <a:off x="3835288" y="311651"/>
        <a:ext cx="6730779" cy="1617647"/>
      </dsp:txXfrm>
    </dsp:sp>
    <dsp:sp modelId="{5157A1BB-313A-43F2-87D8-B1F59701A3A1}">
      <dsp:nvSpPr>
        <dsp:cNvPr id="0" name=""/>
        <dsp:cNvSpPr/>
      </dsp:nvSpPr>
      <dsp:spPr>
        <a:xfrm>
          <a:off x="0" y="56"/>
          <a:ext cx="3835288" cy="22408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What 7.1% Really Means</a:t>
          </a:r>
          <a:endParaRPr lang="en-US" sz="3200" kern="1200" dirty="0"/>
        </a:p>
      </dsp:txBody>
      <dsp:txXfrm>
        <a:off x="109389" y="109445"/>
        <a:ext cx="3616510" cy="2022058"/>
      </dsp:txXfrm>
    </dsp:sp>
    <dsp:sp modelId="{AA24AEAA-38FD-4BC1-BC24-8966280A80AD}">
      <dsp:nvSpPr>
        <dsp:cNvPr id="0" name=""/>
        <dsp:cNvSpPr/>
      </dsp:nvSpPr>
      <dsp:spPr>
        <a:xfrm rot="5400000">
          <a:off x="6348098" y="64208"/>
          <a:ext cx="1792669" cy="681829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Sheila has participated in 5 clinical trials at three different cancer institutions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Most patients don’t have that chance—even when trials are open and waiting.</a:t>
          </a:r>
        </a:p>
      </dsp:txBody>
      <dsp:txXfrm rot="-5400000">
        <a:off x="3835288" y="2664530"/>
        <a:ext cx="6730779" cy="1617647"/>
      </dsp:txXfrm>
    </dsp:sp>
    <dsp:sp modelId="{DCD30781-72ED-4514-AAD0-627785BC7A04}">
      <dsp:nvSpPr>
        <dsp:cNvPr id="0" name=""/>
        <dsp:cNvSpPr/>
      </dsp:nvSpPr>
      <dsp:spPr>
        <a:xfrm>
          <a:off x="0" y="2352934"/>
          <a:ext cx="3835288" cy="22408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Sheila got into multiple trials because she had proximity.</a:t>
          </a:r>
          <a:endParaRPr lang="en-US" sz="3200" kern="1200" dirty="0"/>
        </a:p>
      </dsp:txBody>
      <dsp:txXfrm>
        <a:off x="109389" y="2462323"/>
        <a:ext cx="3616510" cy="20220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72426-E0E8-4D82-9F15-0EA5C240079D}">
      <dsp:nvSpPr>
        <dsp:cNvPr id="0" name=""/>
        <dsp:cNvSpPr/>
      </dsp:nvSpPr>
      <dsp:spPr>
        <a:xfrm>
          <a:off x="0" y="132905"/>
          <a:ext cx="3329243" cy="19975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80–90% of trials</a:t>
          </a:r>
          <a:r>
            <a:rPr lang="en-US" sz="2500" kern="1200"/>
            <a:t> fail to recruit enough participants on time</a:t>
          </a:r>
        </a:p>
      </dsp:txBody>
      <dsp:txXfrm>
        <a:off x="0" y="132905"/>
        <a:ext cx="3329243" cy="1997546"/>
      </dsp:txXfrm>
    </dsp:sp>
    <dsp:sp modelId="{3BDB4E10-F893-42BF-AF97-BFEA3CF1D90B}">
      <dsp:nvSpPr>
        <dsp:cNvPr id="0" name=""/>
        <dsp:cNvSpPr/>
      </dsp:nvSpPr>
      <dsp:spPr>
        <a:xfrm>
          <a:off x="3662167" y="132905"/>
          <a:ext cx="3329243" cy="19975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55% of trials</a:t>
          </a:r>
          <a:r>
            <a:rPr lang="en-US" sz="2500" kern="1200"/>
            <a:t> are terminated due to low enrollment</a:t>
          </a:r>
        </a:p>
      </dsp:txBody>
      <dsp:txXfrm>
        <a:off x="3662167" y="132905"/>
        <a:ext cx="3329243" cy="1997546"/>
      </dsp:txXfrm>
    </dsp:sp>
    <dsp:sp modelId="{E4C256EB-EF25-46AA-B4A5-AD3D04F5C4B3}">
      <dsp:nvSpPr>
        <dsp:cNvPr id="0" name=""/>
        <dsp:cNvSpPr/>
      </dsp:nvSpPr>
      <dsp:spPr>
        <a:xfrm>
          <a:off x="7324335" y="132905"/>
          <a:ext cx="3329243" cy="19975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11% of trial sites</a:t>
          </a:r>
          <a:r>
            <a:rPr lang="en-US" sz="2500" kern="1200"/>
            <a:t> fail to enroll even a single patient</a:t>
          </a:r>
        </a:p>
      </dsp:txBody>
      <dsp:txXfrm>
        <a:off x="7324335" y="132905"/>
        <a:ext cx="3329243" cy="1997546"/>
      </dsp:txXfrm>
    </dsp:sp>
    <dsp:sp modelId="{AC83A9F7-5CEC-4359-A1C0-102D56A64859}">
      <dsp:nvSpPr>
        <dsp:cNvPr id="0" name=""/>
        <dsp:cNvSpPr/>
      </dsp:nvSpPr>
      <dsp:spPr>
        <a:xfrm>
          <a:off x="1831083" y="2463376"/>
          <a:ext cx="3329243" cy="19975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40% of trials</a:t>
          </a:r>
          <a:r>
            <a:rPr lang="en-US" sz="2500" kern="1200"/>
            <a:t> don’t meet enrollment targets and must extend timelines or add sites</a:t>
          </a:r>
        </a:p>
      </dsp:txBody>
      <dsp:txXfrm>
        <a:off x="1831083" y="2463376"/>
        <a:ext cx="3329243" cy="1997546"/>
      </dsp:txXfrm>
    </dsp:sp>
    <dsp:sp modelId="{2CA76F71-0ECE-40D2-9D73-24581A5A3C57}">
      <dsp:nvSpPr>
        <dsp:cNvPr id="0" name=""/>
        <dsp:cNvSpPr/>
      </dsp:nvSpPr>
      <dsp:spPr>
        <a:xfrm>
          <a:off x="5493251" y="2463376"/>
          <a:ext cx="3329243" cy="19975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Delays cost sponsors</a:t>
          </a:r>
          <a:r>
            <a:rPr lang="en-US" sz="2500" kern="1200"/>
            <a:t> $600,000 to $8 million per day in lost development time</a:t>
          </a:r>
        </a:p>
      </dsp:txBody>
      <dsp:txXfrm>
        <a:off x="5493251" y="2463376"/>
        <a:ext cx="3329243" cy="1997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311E3-8084-430E-9058-D0B7B6DC844C}">
      <dsp:nvSpPr>
        <dsp:cNvPr id="0" name=""/>
        <dsp:cNvSpPr/>
      </dsp:nvSpPr>
      <dsp:spPr>
        <a:xfrm>
          <a:off x="0" y="0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10B9C-E244-4D3D-97C0-81EE44B3BFAE}">
      <dsp:nvSpPr>
        <dsp:cNvPr id="0" name=""/>
        <dsp:cNvSpPr/>
      </dsp:nvSpPr>
      <dsp:spPr>
        <a:xfrm>
          <a:off x="0" y="0"/>
          <a:ext cx="7315200" cy="1451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Funding is based entirely on charitable donations and is subject to availability.</a:t>
          </a:r>
        </a:p>
      </dsp:txBody>
      <dsp:txXfrm>
        <a:off x="0" y="0"/>
        <a:ext cx="7315200" cy="1451610"/>
      </dsp:txXfrm>
    </dsp:sp>
    <dsp:sp modelId="{9B1E347B-AC6F-4412-8265-B2FBC1F53CD1}">
      <dsp:nvSpPr>
        <dsp:cNvPr id="0" name=""/>
        <dsp:cNvSpPr/>
      </dsp:nvSpPr>
      <dsp:spPr>
        <a:xfrm>
          <a:off x="0" y="1451609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DB6DB-EA4A-4E49-A8AB-C267B1D15532}">
      <dsp:nvSpPr>
        <dsp:cNvPr id="0" name=""/>
        <dsp:cNvSpPr/>
      </dsp:nvSpPr>
      <dsp:spPr>
        <a:xfrm>
          <a:off x="0" y="1451610"/>
          <a:ext cx="7315200" cy="1451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Fill the Gaps in Lung Cancer actively seeks additional funding; however, future funding availability cannot be guaranteed.</a:t>
          </a:r>
        </a:p>
      </dsp:txBody>
      <dsp:txXfrm>
        <a:off x="0" y="1451610"/>
        <a:ext cx="7315200" cy="1451610"/>
      </dsp:txXfrm>
    </dsp:sp>
    <dsp:sp modelId="{3E5AF317-1256-4C27-9F21-EA9AB87E2BBA}">
      <dsp:nvSpPr>
        <dsp:cNvPr id="0" name=""/>
        <dsp:cNvSpPr/>
      </dsp:nvSpPr>
      <dsp:spPr>
        <a:xfrm>
          <a:off x="0" y="2903219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F1EA1-3F45-4D38-940C-633A63A815A2}">
      <dsp:nvSpPr>
        <dsp:cNvPr id="0" name=""/>
        <dsp:cNvSpPr/>
      </dsp:nvSpPr>
      <dsp:spPr>
        <a:xfrm>
          <a:off x="0" y="2903220"/>
          <a:ext cx="7315200" cy="1451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Approval of application does not constitute a guarantee of funding for the entire duration of the clinical trial participation.</a:t>
          </a:r>
        </a:p>
      </dsp:txBody>
      <dsp:txXfrm>
        <a:off x="0" y="2903220"/>
        <a:ext cx="7315200" cy="1451610"/>
      </dsp:txXfrm>
    </dsp:sp>
    <dsp:sp modelId="{FE207455-06C2-48ED-A2BF-9319065BE220}">
      <dsp:nvSpPr>
        <dsp:cNvPr id="0" name=""/>
        <dsp:cNvSpPr/>
      </dsp:nvSpPr>
      <dsp:spPr>
        <a:xfrm>
          <a:off x="0" y="4354830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12B0C-C807-4886-AC3D-3B7BDFD61F8C}">
      <dsp:nvSpPr>
        <dsp:cNvPr id="0" name=""/>
        <dsp:cNvSpPr/>
      </dsp:nvSpPr>
      <dsp:spPr>
        <a:xfrm>
          <a:off x="0" y="4354830"/>
          <a:ext cx="7315200" cy="1451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0" y="4354830"/>
        <a:ext cx="7315200" cy="1451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E93D5-5EA2-4BD2-A4ED-9E78CC6E678C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629D0-9AB5-4D93-BB4B-4E5895F8A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629D0-9AB5-4D93-BB4B-4E5895F8AC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8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B8668-3A61-D15C-1E56-BDB715913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67CF80-A4D6-74A8-7524-60325AEF1C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5B52BF-D6E9-A604-9041-0E45D49F8E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541AA-1C7C-CF8A-EF12-CE4133D5E5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629D0-9AB5-4D93-BB4B-4E5895F8AC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7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7B50E4-2343-4B20-80BE-1605C97DFB16}" type="datetime1">
              <a:rPr lang="en-US" smtClean="0"/>
              <a:t>5/25/2026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7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161288"/>
            <a:ext cx="4663440" cy="155448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904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2825496"/>
            <a:ext cx="4663440" cy="3337560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/>
          <a:p>
            <a:fld id="{CE6CA204-B091-40ED-8158-331EE628B522}" type="datetime1">
              <a:rPr lang="en-US" smtClean="0"/>
              <a:t>5/25/2026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3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2F09-9D88-4105-92F6-7298804EAA90}" type="datetime1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63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4F96-061D-4D71-97A2-2371A43FDE7C}" type="datetime1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9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537853"/>
            <a:ext cx="4145582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538288"/>
            <a:ext cx="5681662" cy="48180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E133-02A7-439F-9131-2680F754099D}" type="datetime1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28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6159500" cy="5390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F7DD-C7D0-4333-B18D-CCAF5427F9DD}" type="datetime1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16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548639"/>
            <a:ext cx="3494314" cy="571963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7315200" cy="58064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5979-091A-4302-A385-56FC1CE52E32}" type="datetime1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12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79388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71616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7836D543-476D-434F-B209-1A114B2E3F04}" type="datetime1">
              <a:rPr lang="en-US" smtClean="0"/>
              <a:t>5/25/2026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90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0544" y="0"/>
            <a:ext cx="479145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D0F20-7689-42E6-8664-6AA00B79F132}" type="datetime1">
              <a:rPr lang="en-US" smtClean="0"/>
              <a:t>5/25/2026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89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6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02336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5736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30F2F577-5BDA-4749-9F3F-0D340DC0D6A8}" type="datetime1">
              <a:rPr lang="en-US" smtClean="0"/>
              <a:t>5/25/2026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27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1732" y="0"/>
            <a:ext cx="410026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9378AD-A6D7-4162-BB5C-47C49B2E145B}" type="datetime1">
              <a:rPr lang="en-US" smtClean="0"/>
              <a:t>5/25/2026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6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E44A-7CD8-4860-9BDC-2BE4C911F6D0}" type="datetime1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59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08" y="584339"/>
            <a:ext cx="436168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1150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212975"/>
            <a:ext cx="4362450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67B65D3-547A-48A8-9F1F-13ED0B55ACC6}" type="datetime1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66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76A7CFE7-E645-4439-AA6B-DA8CF856D63E}" type="datetime1">
              <a:rPr lang="en-US" smtClean="0"/>
              <a:t>5/25/2026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5480" y="0"/>
            <a:ext cx="644652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07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320040"/>
            <a:ext cx="4522936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49224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1380744"/>
            <a:ext cx="4512601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4491" y="6453002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8B2C0DB-994F-48B0-91F4-5F06C3B86E32}" type="datetime1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61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D3F6A089-BE3E-4BB0-98EE-FDF712FF3613}" type="datetime1">
              <a:rPr lang="en-US" smtClean="0"/>
              <a:t>5/25/2026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17720" y="0"/>
            <a:ext cx="627427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22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84144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12663" y="6453002"/>
            <a:ext cx="922372" cy="365125"/>
          </a:xfrm>
        </p:spPr>
        <p:txBody>
          <a:bodyPr/>
          <a:lstStyle/>
          <a:p>
            <a:fld id="{AC101298-AE91-4071-9C72-5A98117ABE14}" type="datetime1">
              <a:rPr lang="en-US" smtClean="0"/>
              <a:t>5/25/2026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453002"/>
            <a:ext cx="254689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01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1067625" cy="365125"/>
          </a:xfrm>
        </p:spPr>
        <p:txBody>
          <a:bodyPr/>
          <a:lstStyle/>
          <a:p>
            <a:fld id="{EABE4333-790C-44CD-B503-F52418ED809A}" type="datetime1">
              <a:rPr lang="en-US" smtClean="0"/>
              <a:t>5/25/2026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1780" y="0"/>
            <a:ext cx="743021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4785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426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10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78136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2397CCD-8E49-4379-8DCB-9F17CAEDFC10}" type="datetime1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453002"/>
            <a:ext cx="233516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84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4635132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46F6-C62B-441B-BAD2-D550454B4D53}" type="datetime1">
              <a:rPr lang="en-US" smtClean="0"/>
              <a:t>5/25/2026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26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3A68-D563-4FD5-B11F-54F8D5F1E37F}" type="datetime1">
              <a:rPr lang="en-US" smtClean="0"/>
              <a:t>5/25/2026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62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307973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59778"/>
            <a:ext cx="3494314" cy="365125"/>
          </a:xfrm>
        </p:spPr>
        <p:txBody>
          <a:bodyPr/>
          <a:lstStyle/>
          <a:p>
            <a:fld id="{3148FABB-02FF-476F-AB37-BDD0E354E780}" type="datetime1">
              <a:rPr lang="en-US" smtClean="0"/>
              <a:t>5/25/2026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59778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5977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6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5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58495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38EAEAF-D16E-446F-97F9-D23FB245CB45}" type="datetime1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850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5" y="1828800"/>
            <a:ext cx="6172200" cy="4425696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28D3-736A-4038-886C-8BF662AA2745}" type="datetime1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26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8" y="2290890"/>
            <a:ext cx="4672584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DEB-9B85-4E99-8A3D-ABE66C6280C3}" type="datetime1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194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521" y="2295144"/>
            <a:ext cx="3490176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5DCA-443F-4667-9ED1-418507CE45A8}" type="datetime1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81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471830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b="0" dirty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603503"/>
            <a:ext cx="1082649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3200" b="1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57D-4816-44D0-B6EE-6CAC6E30B54D}" type="datetime1">
              <a:rPr lang="en-US" smtClean="0"/>
              <a:t>5/25/2026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35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72E-5ED2-46B0-83A4-0C1AF0E0D91C}" type="datetime1">
              <a:rPr lang="en-US" smtClean="0"/>
              <a:t>5/25/2026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325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B1ECB8-9E10-D2F3-E361-7D268551E2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575-0C6E-47B4-936E-32183810D7BF}" type="datetime1">
              <a:rPr lang="en-US" smtClean="0"/>
              <a:t>5/25/2026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9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9FB5-1C86-423F-AEAA-2683840666C3}" type="datetime1">
              <a:rPr lang="en-US" smtClean="0"/>
              <a:t>5/25/2026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8587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CB4E-88AF-46AC-B7C5-30308F179659}" type="datetime1">
              <a:rPr lang="en-US" smtClean="0"/>
              <a:t>5/25/2026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086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15B6-CC2A-4462-A7E5-B3080DF8F97D}" type="datetime1">
              <a:rPr lang="en-US" smtClean="0"/>
              <a:t>5/25/2026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12237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8" y="5431536"/>
            <a:ext cx="9021471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88F7-A494-4EEB-A53D-2B97B1D4CD3C}" type="datetime1">
              <a:rPr lang="en-US" smtClean="0"/>
              <a:t>5/25/2026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7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6128" y="0"/>
            <a:ext cx="6595872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782E7A21-5BA8-4C4C-9705-3A1EA342AD8A}" type="datetime1">
              <a:rPr lang="en-US" smtClean="0"/>
              <a:t>5/25/2026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88937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44578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98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DECC02-1725-49EE-C93B-A4C2C4049458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9" y="5349240"/>
            <a:ext cx="9043416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BC0-1562-42E5-89A2-925CA193C8A6}" type="datetime1">
              <a:rPr lang="en-US" smtClean="0"/>
              <a:t>5/25/2026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48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41" y="566928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097280"/>
            <a:ext cx="8961120" cy="347472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376A-778D-45CF-8340-DB03B2DA6A3E}" type="datetime1">
              <a:rPr lang="en-US" smtClean="0"/>
              <a:t>5/25/2026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88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FF5A-622E-43FE-9EE9-BAAB78AB2046}" type="datetime1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605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387600"/>
            <a:ext cx="51577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387600"/>
            <a:ext cx="51831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C09E-FF30-4AA0-A227-171955622259}" type="datetime1">
              <a:rPr lang="en-US" smtClean="0"/>
              <a:t>5/25/2026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564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79FF-407B-4B41-9E69-DE66ED04A328}" type="datetime1">
              <a:rPr lang="en-US" smtClean="0"/>
              <a:t>5/25/2026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622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E812-757D-4139-AF81-227C72D4B544}" type="datetime1">
              <a:rPr lang="en-US" smtClean="0"/>
              <a:t>5/25/2026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475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A7E1-C424-43A5-938A-12DEC0A1D59D}" type="datetime1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025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63319" y="557784"/>
            <a:ext cx="6519080" cy="5779007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4FC2-B89B-4919-A96B-662A3584681C}" type="datetime1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317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10888473" cy="1133856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594099"/>
            <a:ext cx="10890374" cy="27432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BE51-D660-433D-AABA-154BE028E64E}" type="datetime1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99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F76E-6064-4431-B5C4-29A511725BCF}" type="datetime1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8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63579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73553"/>
            <a:ext cx="6655522" cy="154533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2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73BE-5F1F-40EF-8F67-E3F24D65884D}" type="datetime1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8EF1-668D-4AD0-8652-1F3B3622EDC2}" type="datetime1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1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609F-9B5B-4E29-8DB1-457A85E01A27}" type="datetime1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8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DE37-B9D6-425C-B79B-6C6DFFBD0DA2}" type="datetime1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65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467558" cy="15544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467558" cy="368990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685800" indent="-4572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B0EE-4023-4E3C-8875-10AA631453CF}" type="datetime1">
              <a:rPr lang="en-US" smtClean="0"/>
              <a:t>5/25/2026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5EE9E671-1C83-40F7-9D33-FE8AAC7F721F}" type="datetime1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0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50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  <p:sldLayoutId id="2147483734" r:id="rId36"/>
    <p:sldLayoutId id="2147483735" r:id="rId37"/>
    <p:sldLayoutId id="2147483736" r:id="rId38"/>
    <p:sldLayoutId id="2147483737" r:id="rId39"/>
    <p:sldLayoutId id="2147483738" r:id="rId40"/>
    <p:sldLayoutId id="2147483739" r:id="rId41"/>
    <p:sldLayoutId id="2147483740" r:id="rId42"/>
    <p:sldLayoutId id="2147483741" r:id="rId43"/>
    <p:sldLayoutId id="2147483742" r:id="rId44"/>
    <p:sldLayoutId id="2147483743" r:id="rId45"/>
    <p:sldLayoutId id="2147483744" r:id="rId46"/>
    <p:sldLayoutId id="2147483745" r:id="rId47"/>
    <p:sldLayoutId id="2147483746" r:id="rId48"/>
    <p:sldLayoutId id="2147483747" r:id="rId4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1906F-D3AA-7B9F-DFCB-27042D6A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3616"/>
            <a:ext cx="3595634" cy="17575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latin typeface="+mj-lt"/>
                <a:ea typeface="+mj-ea"/>
                <a:cs typeface="+mj-cs"/>
              </a:rPr>
              <a:t>Fill the Gaps in Lung Cancer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1B436-CCF8-55E0-FF65-301F6BE69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134" y="1603549"/>
            <a:ext cx="3595634" cy="39932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dirty="0">
                <a:latin typeface="+mn-lt"/>
                <a:ea typeface="+mn-ea"/>
                <a:cs typeface="+mn-cs"/>
              </a:rPr>
              <a:t>No one should fall through the cracks</a:t>
            </a:r>
          </a:p>
        </p:txBody>
      </p:sp>
      <p:graphicFrame>
        <p:nvGraphicFramePr>
          <p:cNvPr id="12" name="TextBox 3">
            <a:extLst>
              <a:ext uri="{FF2B5EF4-FFF2-40B4-BE49-F238E27FC236}">
                <a16:creationId xmlns:a16="http://schemas.microsoft.com/office/drawing/2014/main" id="{14604EEE-620D-8FC4-05E0-56121114A5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7730186"/>
              </p:ext>
            </p:extLst>
          </p:nvPr>
        </p:nvGraphicFramePr>
        <p:xfrm>
          <a:off x="5134708" y="553615"/>
          <a:ext cx="6440258" cy="5755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7070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6C6B-6011-86CC-9E34-D57D052C5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More Testing</a:t>
            </a:r>
          </a:p>
        </p:txBody>
      </p:sp>
      <p:pic>
        <p:nvPicPr>
          <p:cNvPr id="5" name="Picture 4" descr="Person using microscope">
            <a:extLst>
              <a:ext uri="{FF2B5EF4-FFF2-40B4-BE49-F238E27FC236}">
                <a16:creationId xmlns:a16="http://schemas.microsoft.com/office/drawing/2014/main" id="{92DA041B-BC7E-0858-F4DD-8ECEB07833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48" r="41400" b="1"/>
          <a:stretch>
            <a:fillRect/>
          </a:stretch>
        </p:blipFill>
        <p:spPr>
          <a:xfrm>
            <a:off x="20" y="1"/>
            <a:ext cx="4793865" cy="68580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3098B-4ECE-4216-4390-EBB1563CBB4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71616" cy="4489704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10000"/>
              </a:lnSpc>
              <a:buNone/>
            </a:pPr>
            <a:r>
              <a:rPr lang="en-US" sz="1900" b="1" dirty="0"/>
              <a:t>If initial testing is negative, repeat testing is rare unless:</a:t>
            </a:r>
          </a:p>
          <a:p>
            <a:pPr lvl="1" fontAlgn="base">
              <a:lnSpc>
                <a:spcPct val="110000"/>
              </a:lnSpc>
            </a:pPr>
            <a:r>
              <a:rPr lang="en-US" sz="1900" dirty="0"/>
              <a:t>The patient is at an academic center</a:t>
            </a:r>
          </a:p>
          <a:p>
            <a:pPr lvl="1" fontAlgn="base">
              <a:lnSpc>
                <a:spcPct val="110000"/>
              </a:lnSpc>
            </a:pPr>
            <a:r>
              <a:rPr lang="en-US" sz="1900" dirty="0"/>
              <a:t>The oncologist suspects a rare mutation</a:t>
            </a:r>
          </a:p>
          <a:p>
            <a:pPr lvl="1" fontAlgn="base">
              <a:lnSpc>
                <a:spcPct val="110000"/>
              </a:lnSpc>
            </a:pPr>
            <a:r>
              <a:rPr lang="en-US" sz="1900" dirty="0"/>
              <a:t>The patient or caregiver pushes for it </a:t>
            </a:r>
          </a:p>
          <a:p>
            <a:pPr lvl="1" fontAlgn="base">
              <a:lnSpc>
                <a:spcPct val="110000"/>
              </a:lnSpc>
            </a:pPr>
            <a:r>
              <a:rPr lang="en-US" sz="1900" dirty="0"/>
              <a:t>RNA-based testing (which found Sheila’s NRG1 mutation) is not standard and often requires special lab access or advocacy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en-US" sz="1900" dirty="0"/>
              <a:t> Many actionable mutations—like NRG1, RET, MET, and NTRK—are missed in first-line testing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en-US" sz="1900" dirty="0"/>
              <a:t>Patients who don’t get retested may be denied access to targeted therapies or clinical trials.</a:t>
            </a:r>
          </a:p>
          <a:p>
            <a:pPr marL="0" indent="0" fontAlgn="base">
              <a:lnSpc>
                <a:spcPct val="110000"/>
              </a:lnSpc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339455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6C849-1C0F-5923-33B2-447D39355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1631A7F6-C430-AAA7-F57B-7410BE4E8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/>
          <a:lstStyle/>
          <a:p>
            <a:r>
              <a:rPr lang="en-US" dirty="0"/>
              <a:t>Gap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C29757-333A-DEBB-734A-0E016E27DD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421" r="-2" b="3444"/>
          <a:stretch>
            <a:fillRect/>
          </a:stretch>
        </p:blipFill>
        <p:spPr>
          <a:xfrm>
            <a:off x="20" y="10"/>
            <a:ext cx="7781345" cy="6857990"/>
          </a:xfrm>
          <a:prstGeom prst="rect">
            <a:avLst/>
          </a:prstGeom>
          <a:noFill/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331294A-BCCF-77DE-49DD-8ACC36DD11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/>
          <a:p>
            <a:r>
              <a:rPr lang="en-US" sz="2000" dirty="0"/>
              <a:t>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3051967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2B3F7-3746-CA03-B570-2254CF7F1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</p:spPr>
        <p:txBody>
          <a:bodyPr anchor="t">
            <a:normAutofit/>
          </a:bodyPr>
          <a:lstStyle/>
          <a:p>
            <a:r>
              <a:rPr lang="en-US" dirty="0"/>
              <a:t>Only 7.1% of lung cancer patients enter clinical trials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DC0E21-F417-660A-AD1A-85F50D7E07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28073"/>
              </p:ext>
            </p:extLst>
          </p:nvPr>
        </p:nvGraphicFramePr>
        <p:xfrm>
          <a:off x="612647" y="1715532"/>
          <a:ext cx="10653579" cy="4593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9594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135BB-E368-D13E-89AC-F14E0A758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</p:spPr>
        <p:txBody>
          <a:bodyPr anchor="t">
            <a:normAutofit/>
          </a:bodyPr>
          <a:lstStyle/>
          <a:p>
            <a:r>
              <a:rPr lang="en-US" dirty="0"/>
              <a:t>Lung Cancer Trial Enrollment Failure Rate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32A711-C28D-2928-881C-D87B609215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026690"/>
              </p:ext>
            </p:extLst>
          </p:nvPr>
        </p:nvGraphicFramePr>
        <p:xfrm>
          <a:off x="612647" y="1715532"/>
          <a:ext cx="10653579" cy="4593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1182B15-4C23-5BD3-8D93-9CD4B8CB1630}"/>
              </a:ext>
            </a:extLst>
          </p:cNvPr>
          <p:cNvSpPr txBox="1"/>
          <p:nvPr/>
        </p:nvSpPr>
        <p:spPr>
          <a:xfrm>
            <a:off x="612647" y="6309360"/>
            <a:ext cx="8237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ASCO (American Society of Clinical Oncology) and JAMA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026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B2577-1DD7-3D2B-8F8D-E8892BDC7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30DE314A-A169-0092-0657-ACE0E6BD7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147" y="1157043"/>
            <a:ext cx="3273552" cy="1942773"/>
          </a:xfrm>
        </p:spPr>
        <p:txBody>
          <a:bodyPr/>
          <a:lstStyle/>
          <a:p>
            <a:r>
              <a:rPr lang="en-US" dirty="0"/>
              <a:t>Filling the Gaps Funding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52A62-2692-325F-2624-973E49686D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421" r="-2" b="3444"/>
          <a:stretch>
            <a:fillRect/>
          </a:stretch>
        </p:blipFill>
        <p:spPr>
          <a:xfrm>
            <a:off x="20" y="10"/>
            <a:ext cx="7781345" cy="6857990"/>
          </a:xfrm>
          <a:prstGeom prst="rect">
            <a:avLst/>
          </a:prstGeom>
          <a:noFill/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0ECEFABD-A05C-BD5F-7DDD-BEDCA719F7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74106" y="3012410"/>
            <a:ext cx="3717501" cy="295351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Travel</a:t>
            </a:r>
          </a:p>
          <a:p>
            <a:r>
              <a:rPr lang="en-US" sz="2000" dirty="0"/>
              <a:t>Genetic Testing</a:t>
            </a:r>
          </a:p>
          <a:p>
            <a:r>
              <a:rPr lang="en-US" sz="2000" dirty="0"/>
              <a:t>Medical Financial Assistance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8055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C295-2CB5-E385-911C-12CC5339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548639"/>
            <a:ext cx="3494314" cy="5719639"/>
          </a:xfrm>
        </p:spPr>
        <p:txBody>
          <a:bodyPr anchor="t">
            <a:normAutofit/>
          </a:bodyPr>
          <a:lstStyle/>
          <a:p>
            <a:r>
              <a:rPr lang="en-US" dirty="0"/>
              <a:t>Funding Availability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CF4711-07BF-827B-25A6-2E19D4907B0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95883319"/>
              </p:ext>
            </p:extLst>
          </p:nvPr>
        </p:nvGraphicFramePr>
        <p:xfrm>
          <a:off x="4504268" y="549274"/>
          <a:ext cx="7315200" cy="580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9361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85FF-2421-8A28-C689-D9B3C0F54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Financial Need Statement</a:t>
            </a:r>
          </a:p>
        </p:txBody>
      </p:sp>
      <p:pic>
        <p:nvPicPr>
          <p:cNvPr id="11" name="Picture 10" descr="Analyzing medical x-ray results">
            <a:extLst>
              <a:ext uri="{FF2B5EF4-FFF2-40B4-BE49-F238E27FC236}">
                <a16:creationId xmlns:a16="http://schemas.microsoft.com/office/drawing/2014/main" id="{569C7FA9-2AC6-38C2-CC70-305D53AD04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931" r="14409" b="-2"/>
          <a:stretch>
            <a:fillRect/>
          </a:stretch>
        </p:blipFill>
        <p:spPr>
          <a:xfrm>
            <a:off x="20" y="1"/>
            <a:ext cx="4793865" cy="6858000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760B4EE-3E27-5478-AA13-FEA54EC151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71616" cy="4489704"/>
          </a:xfrm>
        </p:spPr>
        <p:txBody>
          <a:bodyPr>
            <a:normAutofit/>
          </a:bodyPr>
          <a:lstStyle/>
          <a:p>
            <a:pPr marL="0" marR="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dirty="0">
                <a:effectLst/>
              </a:rPr>
              <a:t>FTG provides travel assistance to patients who demonstrate financial need. By signing this Agreement, the Patient affirms the following:</a:t>
            </a:r>
          </a:p>
          <a:p>
            <a:pPr marL="76200" marR="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dirty="0">
                <a:effectLst/>
              </a:rPr>
              <a:t>☐  I am currently enrolled in or have been accepted to a lung cancer clinical trial.</a:t>
            </a:r>
          </a:p>
          <a:p>
            <a:pPr marL="76200" marR="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dirty="0">
                <a:effectLst/>
              </a:rPr>
              <a:t>☐  I do not have sufficient personal or insurance-provided resources to cover travel costs associated with my clinical trial participation.</a:t>
            </a:r>
          </a:p>
          <a:p>
            <a:pPr marL="76200" marR="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dirty="0">
                <a:effectLst/>
              </a:rPr>
              <a:t>☐  I have not received travel funding from another organization for the same trips covered by this Agreement. If I do receive other travel funding, I will notify FTG immediately.</a:t>
            </a:r>
          </a:p>
          <a:p>
            <a:pPr>
              <a:lnSpc>
                <a:spcPct val="110000"/>
              </a:lnSpc>
              <a:buNone/>
            </a:pPr>
            <a:r>
              <a:rPr lang="en-US" sz="1600" dirty="0">
                <a:effectLst/>
              </a:rPr>
              <a:t>☐  The information I have provided in this Agreement is true and accurate to the best of my knowledge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0528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9E8B96-4546-3187-A1A3-4C9371411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/>
          <a:lstStyle/>
          <a:p>
            <a:r>
              <a:rPr lang="en-US" dirty="0"/>
              <a:t>Solutions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3B4AF-74F3-30ED-61B6-8E4AFD4196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21" r="-2" b="3444"/>
          <a:stretch>
            <a:fillRect/>
          </a:stretch>
        </p:blipFill>
        <p:spPr>
          <a:xfrm>
            <a:off x="20" y="10"/>
            <a:ext cx="7781345" cy="6857990"/>
          </a:xfrm>
          <a:prstGeom prst="rect">
            <a:avLst/>
          </a:prstGeo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59D9564-5470-91FB-657B-8BCE8C30033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/>
          <a:p>
            <a:r>
              <a:rPr lang="en-US" sz="2400" dirty="0"/>
              <a:t>Early Detection</a:t>
            </a:r>
          </a:p>
          <a:p>
            <a:r>
              <a:rPr lang="en-US" sz="2400" dirty="0"/>
              <a:t>Genetic Testing</a:t>
            </a:r>
          </a:p>
          <a:p>
            <a:r>
              <a:rPr lang="en-US" sz="2400" dirty="0"/>
              <a:t>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91712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3F49-F224-88D7-78D9-0D2D4EA34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20040"/>
            <a:ext cx="6858000" cy="932688"/>
          </a:xfrm>
        </p:spPr>
        <p:txBody>
          <a:bodyPr anchor="b">
            <a:normAutofit/>
          </a:bodyPr>
          <a:lstStyle/>
          <a:p>
            <a:r>
              <a:rPr lang="en-US" dirty="0"/>
              <a:t>The Gaps That Cost Lives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E5111FC-E704-DF8E-6D66-CC8A7B91EA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380744"/>
            <a:ext cx="6858000" cy="498348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sz="1400" b="1" dirty="0"/>
              <a:t>Delayed Diagnosis</a:t>
            </a:r>
            <a:endParaRPr lang="en-US" sz="14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Sheila experienced a persistent cough that was misdiagnosed for over a year. A delayed chest X-ray eventually uncovered a tumor that had been silently developing for 15–20 years. “If annual chest X-rays were routine, she might be cancer-free today.”</a:t>
            </a:r>
          </a:p>
          <a:p>
            <a:pPr>
              <a:lnSpc>
                <a:spcPct val="110000"/>
              </a:lnSpc>
              <a:buNone/>
            </a:pPr>
            <a:r>
              <a:rPr lang="en-US" sz="1400" b="1" dirty="0"/>
              <a:t>Incomplete Genetic Testing</a:t>
            </a:r>
            <a:endParaRPr lang="en-US" sz="14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Early blood tests did not detect any gene mutations. It was only after multiple assessments—including tissue analysis and advanced laboratory methods—that the NRG1 gene mutation was identified. Six years later, a biopsy enabled further testing, revealing another mutation: HER2 gene. This discovery allowed her to receive the FDA-approved medication Hernexeos.</a:t>
            </a:r>
          </a:p>
          <a:p>
            <a:pPr>
              <a:lnSpc>
                <a:spcPct val="110000"/>
              </a:lnSpc>
              <a:buNone/>
            </a:pPr>
            <a:r>
              <a:rPr lang="en-US" sz="1400" b="1" dirty="0"/>
              <a:t>Unequal Access to Clinical Trials</a:t>
            </a:r>
            <a:endParaRPr lang="en-US" sz="14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Sheila benefited from access to innovative clinical trials in Southern California, a privilege not available many patients. Geographic location should never determine survival outcomes. “We aim to provide funding for travel to patients living in areas without trial access.”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4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094D548-B3BB-E31B-02DF-2EFDE5F6DC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6" r="26"/>
          <a:stretch/>
        </p:blipFill>
        <p:spPr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512504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58F4C-643B-5189-B695-301B98522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Mission: Fill the 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D49E3-E033-A285-57CA-D8E15D6FC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Fill the Gaps in Lung Cancer exists to eliminate the systemic failures that delay diagnosis, overlook genetic mutations, and deny patients access to life-saving clinical trials. Inspired by Sheila’s ongoing fight, we advocate for earlier screening, persistent biomarker testing, and travel support for underserved patients.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48719FC-BA4E-6842-66E0-457E4AF841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076745"/>
              </p:ext>
            </p:extLst>
          </p:nvPr>
        </p:nvGraphicFramePr>
        <p:xfrm>
          <a:off x="0" y="3391960"/>
          <a:ext cx="4749798" cy="3220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14AF491-8A7A-6EB9-EBD3-85FD802B58C5}"/>
              </a:ext>
            </a:extLst>
          </p:cNvPr>
          <p:cNvSpPr txBox="1"/>
          <p:nvPr/>
        </p:nvSpPr>
        <p:spPr>
          <a:xfrm>
            <a:off x="5279571" y="4125277"/>
            <a:ext cx="5268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“We’re not just raising awareness—we’re raising access.”</a:t>
            </a:r>
          </a:p>
        </p:txBody>
      </p:sp>
    </p:spTree>
    <p:extLst>
      <p:ext uri="{BB962C8B-B14F-4D97-AF65-F5344CB8AC3E}">
        <p14:creationId xmlns:p14="http://schemas.microsoft.com/office/powerpoint/2010/main" val="139042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DB9D5885-6B84-45A1-2223-537F868ED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/>
          <a:lstStyle/>
          <a:p>
            <a:r>
              <a:rPr lang="en-US" dirty="0"/>
              <a:t>Gap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2CEB7-FAEA-434F-CC6A-C04D95F865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21" r="-2" b="3444"/>
          <a:stretch>
            <a:fillRect/>
          </a:stretch>
        </p:blipFill>
        <p:spPr>
          <a:xfrm>
            <a:off x="20" y="10"/>
            <a:ext cx="7781345" cy="6857990"/>
          </a:xfrm>
          <a:prstGeom prst="rect">
            <a:avLst/>
          </a:prstGeom>
          <a:noFill/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58ABA41-A20B-432E-9BF6-272F9CEF31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/>
          <a:p>
            <a:r>
              <a:rPr lang="en-US" sz="2000" dirty="0"/>
              <a:t>Early Diagnosis</a:t>
            </a:r>
          </a:p>
        </p:txBody>
      </p:sp>
    </p:spTree>
    <p:extLst>
      <p:ext uri="{BB962C8B-B14F-4D97-AF65-F5344CB8AC3E}">
        <p14:creationId xmlns:p14="http://schemas.microsoft.com/office/powerpoint/2010/main" val="2981021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92FEE-F14A-4BA8-7F67-08C904718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CEC18-81A3-0987-0C6E-0CA10CD7FC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8172" y="461838"/>
            <a:ext cx="7315200" cy="580644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/>
              <a:t>Non-Small Cell Lung Cancer (NSCLC)</a:t>
            </a:r>
          </a:p>
          <a:p>
            <a:pPr fontAlgn="base"/>
            <a:r>
              <a:rPr lang="en-US" dirty="0"/>
              <a:t>Localized (Stage I): ~26% of cases</a:t>
            </a:r>
          </a:p>
          <a:p>
            <a:pPr fontAlgn="base"/>
            <a:r>
              <a:rPr lang="en-US" dirty="0"/>
              <a:t>Regional (Stage II–III): ~25%</a:t>
            </a:r>
          </a:p>
          <a:p>
            <a:pPr fontAlgn="base"/>
            <a:r>
              <a:rPr lang="en-US" dirty="0"/>
              <a:t>Distant (Stage IV): ~49%</a:t>
            </a:r>
          </a:p>
          <a:p>
            <a:pPr fontAlgn="base"/>
            <a:r>
              <a:rPr lang="en-US" b="1" i="1" dirty="0"/>
              <a:t>Nearly half of NSCLC cases are diagnosed at Stage IV, when the cancer has already spread .</a:t>
            </a:r>
          </a:p>
          <a:p>
            <a:pPr marL="0" indent="0" fontAlgn="base">
              <a:buNone/>
            </a:pPr>
            <a:r>
              <a:rPr lang="en-US" dirty="0"/>
              <a:t>Small Cell Lung Cancer (SCLC)</a:t>
            </a:r>
          </a:p>
          <a:p>
            <a:pPr fontAlgn="base"/>
            <a:r>
              <a:rPr lang="en-US" dirty="0"/>
              <a:t>Localized: ~16%</a:t>
            </a:r>
          </a:p>
          <a:p>
            <a:pPr fontAlgn="base"/>
            <a:r>
              <a:rPr lang="en-US" dirty="0"/>
              <a:t>Regional: ~24%</a:t>
            </a:r>
          </a:p>
          <a:p>
            <a:pPr fontAlgn="base"/>
            <a:r>
              <a:rPr lang="en-US" dirty="0"/>
              <a:t> Distant: ~60%</a:t>
            </a:r>
          </a:p>
          <a:p>
            <a:pPr marL="0" indent="0" fontAlgn="base">
              <a:buNone/>
            </a:pPr>
            <a:r>
              <a:rPr lang="en-US" b="1" i="1" dirty="0"/>
              <a:t>60% of SCLC cases are diagnosed at Stage IV, which is extremely aggressive.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882183F2-EA48-AD42-6540-617E29BAB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365" y="105902"/>
            <a:ext cx="4135639" cy="675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4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85AB-2204-E070-3EE1-853E9D4B6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</p:spPr>
        <p:txBody>
          <a:bodyPr anchor="ctr">
            <a:normAutofit/>
          </a:bodyPr>
          <a:lstStyle/>
          <a:p>
            <a:r>
              <a:rPr lang="en-US"/>
              <a:t>The Case for Early Screening</a:t>
            </a:r>
          </a:p>
        </p:txBody>
      </p:sp>
      <p:sp>
        <p:nvSpPr>
          <p:cNvPr id="4" name="Right Column"/>
          <p:cNvSpPr txBox="1"/>
          <p:nvPr/>
        </p:nvSpPr>
        <p:spPr>
          <a:xfrm>
            <a:off x="612647" y="1715532"/>
            <a:ext cx="523153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kern="1200"/>
              <a:t>The Solution</a:t>
            </a:r>
          </a:p>
          <a:p>
            <a:pPr marL="228600" indent="-228600"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kern="1200"/>
              <a:t>LDCT scans can detect small nodules and tumors earlier, improving outcomes</a:t>
            </a:r>
          </a:p>
          <a:p>
            <a:pPr marL="228600" indent="-228600"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kern="1200"/>
              <a:t>Advocating for expanded screening criteria or pilot programs in underserved populations</a:t>
            </a:r>
          </a:p>
          <a:p>
            <a:pPr marL="228600" indent="-228600"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kern="1200"/>
              <a:t>Pushing for research into alternative screening pathways for non-smokers or low-exposure patients</a:t>
            </a:r>
          </a:p>
        </p:txBody>
      </p:sp>
      <p:sp>
        <p:nvSpPr>
          <p:cNvPr id="20" name="Left Column"/>
          <p:cNvSpPr txBox="1"/>
          <p:nvPr/>
        </p:nvSpPr>
        <p:spPr>
          <a:xfrm>
            <a:off x="6034686" y="1715532"/>
            <a:ext cx="5231539" cy="4593828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/>
          <a:p>
            <a:pPr indent="0">
              <a:spcAft>
                <a:spcPts val="600"/>
              </a:spcAft>
              <a:buNone/>
            </a:pPr>
            <a:r>
              <a:rPr lang="en-US" sz="2000" b="1" kern="1200"/>
              <a:t>The Problem</a:t>
            </a:r>
          </a:p>
          <a:p>
            <a:pPr indent="-228600">
              <a:spcAft>
                <a:spcPts val="400"/>
              </a:spcAft>
              <a:buChar char="•"/>
            </a:pPr>
            <a:r>
              <a:rPr lang="en-US" sz="2000" kern="1200"/>
              <a:t>Chest X-rays are less sensitive than LDCT for detecting early-stage lung cancer</a:t>
            </a:r>
          </a:p>
          <a:p>
            <a:pPr indent="-228600">
              <a:spcAft>
                <a:spcPts val="400"/>
              </a:spcAft>
              <a:buChar char="•"/>
            </a:pPr>
            <a:r>
              <a:rPr lang="en-US" sz="2000" kern="1200"/>
              <a:t>Studies show they don’t reduce mortality in high-risk groups</a:t>
            </a:r>
          </a:p>
          <a:p>
            <a:pPr indent="-228600">
              <a:spcAft>
                <a:spcPts val="400"/>
              </a:spcAft>
              <a:buChar char="•"/>
            </a:pPr>
            <a:r>
              <a:rPr lang="en-US" sz="2000" kern="1200"/>
              <a:t>It took 15–20 years before Sheila developed symptoms from her tumor — one chest X-ray during year 1–18 and Sheila could be cancer free</a:t>
            </a:r>
          </a:p>
          <a:p>
            <a:pPr indent="-228600">
              <a:spcAft>
                <a:spcPts val="400"/>
              </a:spcAft>
              <a:buChar char="•"/>
            </a:pPr>
            <a:r>
              <a:rPr lang="en-US" sz="2000" b="1" i="1" kern="1200"/>
              <a:t>Nearly half of NSCLC cases are diagnosed at Stage IV, when the cancer has already spread</a:t>
            </a:r>
          </a:p>
        </p:txBody>
      </p:sp>
    </p:spTree>
    <p:extLst>
      <p:ext uri="{BB962C8B-B14F-4D97-AF65-F5344CB8AC3E}">
        <p14:creationId xmlns:p14="http://schemas.microsoft.com/office/powerpoint/2010/main" val="192271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6FF6D-3B60-A900-81B9-B9DA7C198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3D19A67B-522E-8679-81F9-35935E78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/>
          <a:lstStyle/>
          <a:p>
            <a:r>
              <a:rPr lang="en-US" dirty="0"/>
              <a:t>Gap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39057B-CAA5-1053-1339-AB5FCAF05A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21" r="-2" b="3444"/>
          <a:stretch>
            <a:fillRect/>
          </a:stretch>
        </p:blipFill>
        <p:spPr>
          <a:xfrm>
            <a:off x="20" y="10"/>
            <a:ext cx="7781345" cy="6857990"/>
          </a:xfrm>
          <a:prstGeom prst="rect">
            <a:avLst/>
          </a:prstGeom>
          <a:noFill/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E30E3BEA-406A-E9D0-A344-AE962ACD65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/>
          <a:p>
            <a:r>
              <a:rPr lang="en-US" sz="2000" dirty="0"/>
              <a:t>Genetic Testing</a:t>
            </a:r>
          </a:p>
        </p:txBody>
      </p:sp>
    </p:spTree>
    <p:extLst>
      <p:ext uri="{BB962C8B-B14F-4D97-AF65-F5344CB8AC3E}">
        <p14:creationId xmlns:p14="http://schemas.microsoft.com/office/powerpoint/2010/main" val="3463337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BD522F-29FD-6459-9962-74B60D948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94"/>
            <a:ext cx="4572000" cy="67403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D7695-8689-108A-FA4F-A3F516E9B6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1988" y="490462"/>
            <a:ext cx="7315200" cy="5806440"/>
          </a:xfrm>
        </p:spPr>
        <p:txBody>
          <a:bodyPr/>
          <a:lstStyle/>
          <a:p>
            <a:pPr lvl="1" fontAlgn="base"/>
            <a:r>
              <a:rPr lang="en-US" sz="2400" dirty="0"/>
              <a:t>83% of advanced NSCLC patients receive some biomarker testing during treatment</a:t>
            </a:r>
          </a:p>
          <a:p>
            <a:pPr lvl="1" fontAlgn="base"/>
            <a:r>
              <a:rPr lang="en-US" sz="2400" dirty="0"/>
              <a:t>But only 66% are tested before treatment begins</a:t>
            </a:r>
          </a:p>
          <a:p>
            <a:pPr lvl="1" fontAlgn="base"/>
            <a:r>
              <a:rPr lang="en-US" sz="2400" dirty="0"/>
              <a:t>Most patients receive a single round of testing, often limited to a few common mutations (EGFR, ALK, KRAS, etc.)</a:t>
            </a:r>
          </a:p>
          <a:p>
            <a:pPr lvl="1" fontAlgn="base"/>
            <a:r>
              <a:rPr lang="en-US" sz="2400" dirty="0"/>
              <a:t>Comprehensive testing (including RNA-based or next-gen sequencing) is not routine, especially in community settings</a:t>
            </a:r>
          </a:p>
          <a:p>
            <a:pPr marL="457200" lvl="2" indent="0" fontAlgn="base">
              <a:buNone/>
            </a:pPr>
            <a:endParaRPr lang="en-US" sz="1400" dirty="0"/>
          </a:p>
          <a:p>
            <a:pPr marL="457200" lvl="2" indent="0" fontAlgn="base">
              <a:buNone/>
            </a:pPr>
            <a:endParaRPr lang="en-US" sz="1400" dirty="0"/>
          </a:p>
          <a:p>
            <a:pPr marL="457200" lvl="2" indent="0" fontAlgn="base">
              <a:buNone/>
            </a:pPr>
            <a:r>
              <a:rPr lang="en-US" sz="1400" dirty="0"/>
              <a:t>Source: AACR Cancer Research Abstract 3426, 2024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56516"/>
      </p:ext>
    </p:extLst>
  </p:cSld>
  <p:clrMapOvr>
    <a:masterClrMapping/>
  </p:clrMapOvr>
</p:sld>
</file>

<file path=ppt/theme/theme1.xml><?xml version="1.0" encoding="utf-8"?>
<a:theme xmlns:a="http://schemas.openxmlformats.org/drawingml/2006/main" name="Helena">
  <a:themeElements>
    <a:clrScheme name="Helen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ena" id="{83D43F4A-02D5-42AD-9542-27487597C212}" vid="{14154C61-C2E2-42F2-9833-4EC39495D4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8247</TotalTime>
  <Words>1019</Words>
  <Application>Microsoft Office PowerPoint</Application>
  <PresentationFormat>Widescreen</PresentationFormat>
  <Paragraphs>100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Arial</vt:lpstr>
      <vt:lpstr>Neue Haas Grotesk Text Pro</vt:lpstr>
      <vt:lpstr>Helena</vt:lpstr>
      <vt:lpstr>Fill the Gaps in Lung Cancer</vt:lpstr>
      <vt:lpstr>Solutions</vt:lpstr>
      <vt:lpstr>The Gaps That Cost Lives</vt:lpstr>
      <vt:lpstr>Mission: Fill the Gaps</vt:lpstr>
      <vt:lpstr>Gap 1</vt:lpstr>
      <vt:lpstr>PowerPoint Presentation</vt:lpstr>
      <vt:lpstr>The Case for Early Screening</vt:lpstr>
      <vt:lpstr>Gap 2</vt:lpstr>
      <vt:lpstr>PowerPoint Presentation</vt:lpstr>
      <vt:lpstr>More Testing</vt:lpstr>
      <vt:lpstr>Gap 3</vt:lpstr>
      <vt:lpstr>Only 7.1% of lung cancer patients enter clinical trials</vt:lpstr>
      <vt:lpstr>Lung Cancer Trial Enrollment Failure Rate</vt:lpstr>
      <vt:lpstr>Filling the Gaps Funding</vt:lpstr>
      <vt:lpstr>Funding Availability</vt:lpstr>
      <vt:lpstr>Financial Need Statement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Howard</dc:creator>
  <cp:lastModifiedBy>Thomas Howard</cp:lastModifiedBy>
  <cp:revision>5</cp:revision>
  <dcterms:created xsi:type="dcterms:W3CDTF">2025-09-15T18:49:54Z</dcterms:created>
  <dcterms:modified xsi:type="dcterms:W3CDTF">2026-05-26T02:59:34Z</dcterms:modified>
</cp:coreProperties>
</file>